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7" r:id="rId2"/>
    <p:sldId id="260" r:id="rId3"/>
    <p:sldId id="280" r:id="rId4"/>
    <p:sldId id="288" r:id="rId5"/>
    <p:sldId id="259" r:id="rId6"/>
    <p:sldId id="269" r:id="rId7"/>
    <p:sldId id="279" r:id="rId8"/>
    <p:sldId id="261" r:id="rId9"/>
    <p:sldId id="287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BBB0"/>
    <a:srgbClr val="287CC0"/>
    <a:srgbClr val="BED7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AC78E4-4FDE-4B7C-8120-531D5128D487}" v="104" dt="2023-12-19T23:23:04.8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879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8888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572000" y="0"/>
            <a:ext cx="4572000" cy="6081486"/>
          </a:xfrm>
          <a:prstGeom prst="rect">
            <a:avLst/>
          </a:pr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6328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3417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75"/>
          <p:cNvSpPr>
            <a:spLocks noGrp="1"/>
          </p:cNvSpPr>
          <p:nvPr>
            <p:ph type="pic" sz="quarter" idx="10" hasCustomPrompt="1"/>
          </p:nvPr>
        </p:nvSpPr>
        <p:spPr>
          <a:xfrm>
            <a:off x="2176669" y="1694622"/>
            <a:ext cx="6967331" cy="3468757"/>
          </a:xfr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7664868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0423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94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  <a:prstGeom prst="rect">
            <a:avLst/>
          </a:pr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20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572000" y="0"/>
            <a:ext cx="4572000" cy="6081486"/>
          </a:xfrm>
          <a:prstGeom prst="rect">
            <a:avLst/>
          </a:pr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743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572000" cy="6081486"/>
          </a:xfrm>
          <a:prstGeom prst="rect">
            <a:avLst/>
          </a:pr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297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1FA8FB-ADE9-4482-9DC7-76EA3A309F06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33982-90F7-46BF-BEA6-2C13D0046E4F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8352656" y="6176963"/>
            <a:ext cx="432116" cy="350678"/>
            <a:chOff x="4491037" y="2762251"/>
            <a:chExt cx="1703519" cy="1066800"/>
          </a:xfrm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4491037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4879973" y="2762251"/>
              <a:ext cx="574674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267325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 flipH="1">
              <a:off x="5618293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sp>
        <p:nvSpPr>
          <p:cNvPr id="12" name="TextBox 11"/>
          <p:cNvSpPr txBox="1"/>
          <p:nvPr userDrawn="1"/>
        </p:nvSpPr>
        <p:spPr>
          <a:xfrm>
            <a:off x="255509" y="6323211"/>
            <a:ext cx="13660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spc="225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Market</a:t>
            </a:r>
            <a:r>
              <a:rPr lang="en-US" sz="900" spc="225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.theme.com</a:t>
            </a:r>
          </a:p>
        </p:txBody>
      </p:sp>
    </p:spTree>
    <p:extLst>
      <p:ext uri="{BB962C8B-B14F-4D97-AF65-F5344CB8AC3E}">
        <p14:creationId xmlns:p14="http://schemas.microsoft.com/office/powerpoint/2010/main" val="543191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6" r:id="rId2"/>
    <p:sldLayoutId id="2147483677" r:id="rId3"/>
    <p:sldLayoutId id="2147483685" r:id="rId4"/>
    <p:sldLayoutId id="2147483695" r:id="rId5"/>
    <p:sldLayoutId id="2147483696" r:id="rId6"/>
    <p:sldLayoutId id="2147483703" r:id="rId7"/>
    <p:sldLayoutId id="2147483653" r:id="rId8"/>
    <p:sldLayoutId id="214748365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343149" y="1406978"/>
            <a:ext cx="6457703" cy="4044044"/>
            <a:chOff x="4491037" y="2762251"/>
            <a:chExt cx="1703519" cy="1066800"/>
          </a:xfrm>
          <a:solidFill>
            <a:schemeClr val="bg1">
              <a:lumMod val="95000"/>
              <a:alpha val="50000"/>
            </a:schemeClr>
          </a:solidFill>
        </p:grpSpPr>
        <p:sp>
          <p:nvSpPr>
            <p:cNvPr id="17" name="Freeform 5"/>
            <p:cNvSpPr>
              <a:spLocks/>
            </p:cNvSpPr>
            <p:nvPr/>
          </p:nvSpPr>
          <p:spPr bwMode="auto">
            <a:xfrm>
              <a:off x="4491037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4879973" y="2762251"/>
              <a:ext cx="574674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auto">
            <a:xfrm>
              <a:off x="5267325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 flipH="1">
              <a:off x="5618293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3951599" y="2626357"/>
            <a:ext cx="1240793" cy="777029"/>
            <a:chOff x="4491037" y="2762251"/>
            <a:chExt cx="1703519" cy="1066800"/>
          </a:xfrm>
        </p:grpSpPr>
        <p:sp>
          <p:nvSpPr>
            <p:cNvPr id="3" name="Freeform 5"/>
            <p:cNvSpPr>
              <a:spLocks/>
            </p:cNvSpPr>
            <p:nvPr/>
          </p:nvSpPr>
          <p:spPr bwMode="auto">
            <a:xfrm>
              <a:off x="4491037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  <p:sp>
          <p:nvSpPr>
            <p:cNvPr id="4" name="Freeform 6"/>
            <p:cNvSpPr>
              <a:spLocks/>
            </p:cNvSpPr>
            <p:nvPr/>
          </p:nvSpPr>
          <p:spPr bwMode="auto">
            <a:xfrm>
              <a:off x="4879973" y="2762251"/>
              <a:ext cx="574674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  <p:sp>
          <p:nvSpPr>
            <p:cNvPr id="5" name="Freeform 7"/>
            <p:cNvSpPr>
              <a:spLocks/>
            </p:cNvSpPr>
            <p:nvPr/>
          </p:nvSpPr>
          <p:spPr bwMode="auto">
            <a:xfrm>
              <a:off x="5267325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  <p:sp>
          <p:nvSpPr>
            <p:cNvPr id="6" name="Freeform 7"/>
            <p:cNvSpPr>
              <a:spLocks/>
            </p:cNvSpPr>
            <p:nvPr/>
          </p:nvSpPr>
          <p:spPr bwMode="auto">
            <a:xfrm flipH="1">
              <a:off x="5618293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480724" y="3403385"/>
            <a:ext cx="418255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5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Big Mountain Resort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34651" y="4038175"/>
            <a:ext cx="1274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By Ryan Martin</a:t>
            </a:r>
          </a:p>
        </p:txBody>
      </p:sp>
    </p:spTree>
    <p:extLst>
      <p:ext uri="{BB962C8B-B14F-4D97-AF65-F5344CB8AC3E}">
        <p14:creationId xmlns:p14="http://schemas.microsoft.com/office/powerpoint/2010/main" val="1480329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Placeholder 2">
            <a:extLst>
              <a:ext uri="{FF2B5EF4-FFF2-40B4-BE49-F238E27FC236}">
                <a16:creationId xmlns:a16="http://schemas.microsoft.com/office/drawing/2014/main" id="{C7BFFD2D-710C-98AF-FA96-05387AC536C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70000"/>
          </a:blip>
          <a:srcRect l="8521" r="8521"/>
          <a:stretch>
            <a:fillRect/>
          </a:stretch>
        </p:blipFill>
        <p:spPr>
          <a:xfrm>
            <a:off x="20637" y="0"/>
            <a:ext cx="9102725" cy="685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2B8985D3-E495-C516-8D9C-A8BCAF910ADE}"/>
              </a:ext>
            </a:extLst>
          </p:cNvPr>
          <p:cNvSpPr/>
          <p:nvPr/>
        </p:nvSpPr>
        <p:spPr>
          <a:xfrm>
            <a:off x="2085590" y="1896114"/>
            <a:ext cx="5943600" cy="822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CDB9A35-DD9E-FF92-2411-C585DE51AA36}"/>
              </a:ext>
            </a:extLst>
          </p:cNvPr>
          <p:cNvSpPr/>
          <p:nvPr/>
        </p:nvSpPr>
        <p:spPr>
          <a:xfrm>
            <a:off x="2085590" y="2583059"/>
            <a:ext cx="5943600" cy="8229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634EA07-640E-F4A6-BBB0-D5F0A556D4C5}"/>
              </a:ext>
            </a:extLst>
          </p:cNvPr>
          <p:cNvSpPr/>
          <p:nvPr/>
        </p:nvSpPr>
        <p:spPr>
          <a:xfrm>
            <a:off x="2085590" y="3270004"/>
            <a:ext cx="5943600" cy="8229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1819C2E-6AEF-1A6B-CFDD-633937FBE819}"/>
              </a:ext>
            </a:extLst>
          </p:cNvPr>
          <p:cNvSpPr/>
          <p:nvPr/>
        </p:nvSpPr>
        <p:spPr>
          <a:xfrm>
            <a:off x="2085590" y="3956949"/>
            <a:ext cx="5943600" cy="8229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88F3AEA-AEFA-FB47-D635-272EBC28DE77}"/>
              </a:ext>
            </a:extLst>
          </p:cNvPr>
          <p:cNvSpPr/>
          <p:nvPr/>
        </p:nvSpPr>
        <p:spPr>
          <a:xfrm>
            <a:off x="2085590" y="4643901"/>
            <a:ext cx="5943600" cy="8229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F04AE42-D641-EB16-DEBB-A26BCBC579F8}"/>
              </a:ext>
            </a:extLst>
          </p:cNvPr>
          <p:cNvSpPr txBox="1"/>
          <p:nvPr/>
        </p:nvSpPr>
        <p:spPr>
          <a:xfrm>
            <a:off x="2191098" y="1896746"/>
            <a:ext cx="5943600" cy="69608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Roboto Condensed Light" panose="02000000000000000000" pitchFamily="2" charset="0"/>
                <a:cs typeface="Roboto Condensed Light" panose="02000000000000000000" pitchFamily="2" charset="0"/>
              </a:rPr>
              <a:t>Develop a targeted pricing strategy for the new chair lift, considering market expectations and customer value.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D8B3FBB-8205-44E6-9B48-DC4952D5EAF2}"/>
              </a:ext>
            </a:extLst>
          </p:cNvPr>
          <p:cNvSpPr txBox="1"/>
          <p:nvPr/>
        </p:nvSpPr>
        <p:spPr>
          <a:xfrm>
            <a:off x="2191097" y="2562850"/>
            <a:ext cx="5838093" cy="69608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Roboto Condensed Light" panose="02000000000000000000" pitchFamily="2" charset="0"/>
                <a:cs typeface="Roboto Condensed Light" panose="02000000000000000000" pitchFamily="2" charset="0"/>
              </a:rPr>
              <a:t>Establish benchmarks for minimizing operational costs with the recent chair lift installation ($1.54MM), while maintaining a 9.2% profit margin.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C003F8D-CBDE-9B31-F1B7-8B424E2CCA1C}"/>
              </a:ext>
            </a:extLst>
          </p:cNvPr>
          <p:cNvSpPr txBox="1"/>
          <p:nvPr/>
        </p:nvSpPr>
        <p:spPr>
          <a:xfrm>
            <a:off x="2191098" y="3226244"/>
            <a:ext cx="5693829" cy="69608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Roboto Condensed Light" panose="02000000000000000000" pitchFamily="2" charset="0"/>
                <a:cs typeface="Roboto Condensed Light" panose="02000000000000000000" pitchFamily="2" charset="0"/>
              </a:rPr>
              <a:t>Implement realistic cost-cutting measures without compromising safety or service, and align premium pricing with the resort's brand.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97C164F-8744-27AB-E7F8-5D10B4FE03E2}"/>
              </a:ext>
            </a:extLst>
          </p:cNvPr>
          <p:cNvSpPr txBox="1"/>
          <p:nvPr/>
        </p:nvSpPr>
        <p:spPr>
          <a:xfrm>
            <a:off x="2191098" y="3956949"/>
            <a:ext cx="5601362" cy="69608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Roboto Condensed Light" panose="02000000000000000000" pitchFamily="2" charset="0"/>
                <a:cs typeface="Roboto Condensed Light" panose="02000000000000000000" pitchFamily="2" charset="0"/>
              </a:rPr>
              <a:t>Ensure that pricing strategies, cost reduction efforts, and premium pricing align with the overarching goal of increased profitability.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0D32062-5F2B-1961-3B13-ED84944C11E5}"/>
              </a:ext>
            </a:extLst>
          </p:cNvPr>
          <p:cNvSpPr txBox="1"/>
          <p:nvPr/>
        </p:nvSpPr>
        <p:spPr>
          <a:xfrm>
            <a:off x="2191097" y="4660143"/>
            <a:ext cx="5796572" cy="69608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ea typeface="Roboto Condensed Light" panose="02000000000000000000" pitchFamily="2" charset="0"/>
                <a:cs typeface="Roboto Condensed Light" panose="02000000000000000000" pitchFamily="2" charset="0"/>
              </a:rPr>
              <a:t>Implement pricing and cost-cutting measures before the next winter season, achieving profitability targets within the upcoming season.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099C748-7BD0-4E87-D13E-365F014D0AF4}"/>
              </a:ext>
            </a:extLst>
          </p:cNvPr>
          <p:cNvGrpSpPr/>
          <p:nvPr/>
        </p:nvGrpSpPr>
        <p:grpSpPr>
          <a:xfrm>
            <a:off x="1267569" y="1896114"/>
            <a:ext cx="822961" cy="822960"/>
            <a:chOff x="5767753" y="1688122"/>
            <a:chExt cx="1097281" cy="801859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807C864-53BD-B710-7F89-88A3B8B4BF58}"/>
                </a:ext>
              </a:extLst>
            </p:cNvPr>
            <p:cNvSpPr/>
            <p:nvPr/>
          </p:nvSpPr>
          <p:spPr>
            <a:xfrm>
              <a:off x="5767753" y="1688122"/>
              <a:ext cx="1097281" cy="801859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30001C16-3A66-9889-A155-02582DC207D0}"/>
                </a:ext>
              </a:extLst>
            </p:cNvPr>
            <p:cNvSpPr txBox="1"/>
            <p:nvPr/>
          </p:nvSpPr>
          <p:spPr>
            <a:xfrm>
              <a:off x="6118476" y="1800350"/>
              <a:ext cx="395835" cy="449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S</a:t>
              </a: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FD9E05DC-E244-0427-45CF-CF36C56714ED}"/>
              </a:ext>
            </a:extLst>
          </p:cNvPr>
          <p:cNvGrpSpPr/>
          <p:nvPr/>
        </p:nvGrpSpPr>
        <p:grpSpPr>
          <a:xfrm>
            <a:off x="1267569" y="2583061"/>
            <a:ext cx="822961" cy="822960"/>
            <a:chOff x="5767753" y="2604051"/>
            <a:chExt cx="1097281" cy="801859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F3DD556B-BA19-49D9-009B-195F964F9CFE}"/>
                </a:ext>
              </a:extLst>
            </p:cNvPr>
            <p:cNvSpPr/>
            <p:nvPr/>
          </p:nvSpPr>
          <p:spPr>
            <a:xfrm>
              <a:off x="5767753" y="2604051"/>
              <a:ext cx="1097281" cy="801859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A99AF54-3100-5A6C-C38C-75FDA5C20076}"/>
                </a:ext>
              </a:extLst>
            </p:cNvPr>
            <p:cNvSpPr txBox="1"/>
            <p:nvPr/>
          </p:nvSpPr>
          <p:spPr>
            <a:xfrm>
              <a:off x="6084277" y="2709604"/>
              <a:ext cx="464229" cy="449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M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8861C8A-8099-D925-1881-1C0E8C6DDEB4}"/>
              </a:ext>
            </a:extLst>
          </p:cNvPr>
          <p:cNvGrpSpPr/>
          <p:nvPr/>
        </p:nvGrpSpPr>
        <p:grpSpPr>
          <a:xfrm>
            <a:off x="1267569" y="3270007"/>
            <a:ext cx="822961" cy="822960"/>
            <a:chOff x="5767753" y="3519980"/>
            <a:chExt cx="1097281" cy="801859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7E2CE45-CD35-9D09-6750-F1D2BB4CBE15}"/>
                </a:ext>
              </a:extLst>
            </p:cNvPr>
            <p:cNvSpPr/>
            <p:nvPr/>
          </p:nvSpPr>
          <p:spPr>
            <a:xfrm>
              <a:off x="5767753" y="3519980"/>
              <a:ext cx="1097281" cy="801859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E898BF91-4060-3628-C481-52D600BE8060}"/>
                </a:ext>
              </a:extLst>
            </p:cNvPr>
            <p:cNvSpPr txBox="1"/>
            <p:nvPr/>
          </p:nvSpPr>
          <p:spPr>
            <a:xfrm>
              <a:off x="6112062" y="3625531"/>
              <a:ext cx="408659" cy="449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A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55C9C83B-9A7A-F1F5-F60A-39C58879FA3D}"/>
              </a:ext>
            </a:extLst>
          </p:cNvPr>
          <p:cNvGrpSpPr/>
          <p:nvPr/>
        </p:nvGrpSpPr>
        <p:grpSpPr>
          <a:xfrm>
            <a:off x="1267569" y="3956954"/>
            <a:ext cx="822961" cy="822960"/>
            <a:chOff x="5767753" y="4435909"/>
            <a:chExt cx="1097281" cy="801859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A2F76C6-B14D-0885-7097-71C4FA9884D1}"/>
                </a:ext>
              </a:extLst>
            </p:cNvPr>
            <p:cNvSpPr/>
            <p:nvPr/>
          </p:nvSpPr>
          <p:spPr>
            <a:xfrm>
              <a:off x="5767753" y="4435909"/>
              <a:ext cx="1097281" cy="801859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C3ACB1A-F80C-712C-29DB-CA0FE70A0C05}"/>
                </a:ext>
              </a:extLst>
            </p:cNvPr>
            <p:cNvSpPr txBox="1"/>
            <p:nvPr/>
          </p:nvSpPr>
          <p:spPr>
            <a:xfrm>
              <a:off x="6112062" y="4541458"/>
              <a:ext cx="408659" cy="449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R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24EE8376-082E-D4F5-D0F9-369ABD17C96E}"/>
              </a:ext>
            </a:extLst>
          </p:cNvPr>
          <p:cNvGrpSpPr/>
          <p:nvPr/>
        </p:nvGrpSpPr>
        <p:grpSpPr>
          <a:xfrm>
            <a:off x="1267569" y="4643902"/>
            <a:ext cx="822961" cy="822960"/>
            <a:chOff x="5767753" y="5351839"/>
            <a:chExt cx="1097281" cy="801859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2BEC4A34-5B53-D394-58B9-E79C0D0EFF07}"/>
                </a:ext>
              </a:extLst>
            </p:cNvPr>
            <p:cNvSpPr/>
            <p:nvPr/>
          </p:nvSpPr>
          <p:spPr>
            <a:xfrm>
              <a:off x="5767753" y="5351839"/>
              <a:ext cx="1097281" cy="801859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09E69C3F-7E1E-491E-C838-920641D4C7FF}"/>
                </a:ext>
              </a:extLst>
            </p:cNvPr>
            <p:cNvSpPr txBox="1"/>
            <p:nvPr/>
          </p:nvSpPr>
          <p:spPr>
            <a:xfrm>
              <a:off x="6119542" y="5457384"/>
              <a:ext cx="393699" cy="449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T</a:t>
              </a: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81B17B8D-9071-4CBC-6899-3CF602DF921C}"/>
              </a:ext>
            </a:extLst>
          </p:cNvPr>
          <p:cNvGrpSpPr/>
          <p:nvPr/>
        </p:nvGrpSpPr>
        <p:grpSpPr>
          <a:xfrm>
            <a:off x="1267568" y="736024"/>
            <a:ext cx="6761621" cy="1022298"/>
            <a:chOff x="5767753" y="1688122"/>
            <a:chExt cx="1097281" cy="861939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6C730199-4FE4-3E0A-BBD1-65084FF8FFED}"/>
                </a:ext>
              </a:extLst>
            </p:cNvPr>
            <p:cNvSpPr/>
            <p:nvPr/>
          </p:nvSpPr>
          <p:spPr>
            <a:xfrm>
              <a:off x="5767753" y="1688122"/>
              <a:ext cx="1097281" cy="801859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DE1D15E3-6FAA-5390-14E5-17D8D6B47745}"/>
                </a:ext>
              </a:extLst>
            </p:cNvPr>
            <p:cNvSpPr txBox="1"/>
            <p:nvPr/>
          </p:nvSpPr>
          <p:spPr>
            <a:xfrm>
              <a:off x="5992853" y="1800349"/>
              <a:ext cx="647082" cy="7497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chemeClr val="bg1"/>
                  </a:solidFill>
                  <a:latin typeface="+mj-lt"/>
                </a:rPr>
                <a:t>Problem Statement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6011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11792" y="678953"/>
            <a:ext cx="43204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Recommendations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594700" y="2440678"/>
            <a:ext cx="2099510" cy="1478394"/>
          </a:xfrm>
          <a:prstGeom prst="roundRect">
            <a:avLst>
              <a:gd name="adj" fmla="val 2867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822960" rtlCol="0" anchor="ctr"/>
          <a:lstStyle/>
          <a:p>
            <a:pPr defTabSz="666734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4137542" y="2440678"/>
            <a:ext cx="2099510" cy="1478394"/>
          </a:xfrm>
          <a:prstGeom prst="roundRect">
            <a:avLst>
              <a:gd name="adj" fmla="val 2867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822960" rtlCol="0" anchor="ctr"/>
          <a:lstStyle/>
          <a:p>
            <a:pPr defTabSz="666734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6625105" y="2440678"/>
            <a:ext cx="2099510" cy="1478394"/>
          </a:xfrm>
          <a:prstGeom prst="roundRect">
            <a:avLst>
              <a:gd name="adj" fmla="val 2867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822960" rtlCol="0" anchor="ctr"/>
          <a:lstStyle/>
          <a:p>
            <a:pPr defTabSz="666734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649979" y="2467431"/>
            <a:ext cx="18554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Optimize Ticket Pricing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6D70C89-1074-EAAC-603D-3E53C276FF0D}"/>
              </a:ext>
            </a:extLst>
          </p:cNvPr>
          <p:cNvSpPr txBox="1"/>
          <p:nvPr/>
        </p:nvSpPr>
        <p:spPr>
          <a:xfrm>
            <a:off x="4224861" y="2475373"/>
            <a:ext cx="18554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reducing operational costs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F3C2F43-EE2F-17D4-998D-398DB94E9E1C}"/>
              </a:ext>
            </a:extLst>
          </p:cNvPr>
          <p:cNvSpPr txBox="1"/>
          <p:nvPr/>
        </p:nvSpPr>
        <p:spPr>
          <a:xfrm>
            <a:off x="6747157" y="2490193"/>
            <a:ext cx="18554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continuous monitoring &amp; adjustment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740C23B5-69DB-4D3D-76A9-7D8808B2B18D}"/>
              </a:ext>
            </a:extLst>
          </p:cNvPr>
          <p:cNvGrpSpPr/>
          <p:nvPr/>
        </p:nvGrpSpPr>
        <p:grpSpPr>
          <a:xfrm>
            <a:off x="1522993" y="4154305"/>
            <a:ext cx="2242922" cy="600164"/>
            <a:chOff x="6073419" y="1944907"/>
            <a:chExt cx="4131120" cy="905058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2A4A699-2183-7E56-D1CC-C20E56A86695}"/>
                </a:ext>
              </a:extLst>
            </p:cNvPr>
            <p:cNvSpPr/>
            <p:nvPr/>
          </p:nvSpPr>
          <p:spPr>
            <a:xfrm>
              <a:off x="6205490" y="1944907"/>
              <a:ext cx="3866978" cy="9050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161318CE-334A-B4AC-0313-58850278438B}"/>
                </a:ext>
              </a:extLst>
            </p:cNvPr>
            <p:cNvSpPr txBox="1"/>
            <p:nvPr/>
          </p:nvSpPr>
          <p:spPr>
            <a:xfrm>
              <a:off x="6073419" y="2098802"/>
              <a:ext cx="4131120" cy="6265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100" dirty="0">
                  <a:solidFill>
                    <a:schemeClr val="bg1"/>
                  </a:solidFill>
                  <a:latin typeface="+mj-lt"/>
                </a:rPr>
                <a:t>Increase Vertical Drop</a:t>
              </a: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3443C00E-B4F8-D6D9-C06B-B29831219803}"/>
              </a:ext>
            </a:extLst>
          </p:cNvPr>
          <p:cNvGrpSpPr/>
          <p:nvPr/>
        </p:nvGrpSpPr>
        <p:grpSpPr>
          <a:xfrm>
            <a:off x="4137541" y="4154305"/>
            <a:ext cx="2099511" cy="600164"/>
            <a:chOff x="6205490" y="1944907"/>
            <a:chExt cx="3866978" cy="905058"/>
          </a:xfrm>
          <a:solidFill>
            <a:schemeClr val="accent2"/>
          </a:solidFill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99720BE0-CBF1-F899-B11E-80522E98A6D3}"/>
                </a:ext>
              </a:extLst>
            </p:cNvPr>
            <p:cNvSpPr/>
            <p:nvPr/>
          </p:nvSpPr>
          <p:spPr>
            <a:xfrm>
              <a:off x="6205490" y="1944907"/>
              <a:ext cx="3866978" cy="9050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18DFEAA2-4795-D261-58E2-96CDC088893B}"/>
                </a:ext>
              </a:extLst>
            </p:cNvPr>
            <p:cNvSpPr txBox="1"/>
            <p:nvPr/>
          </p:nvSpPr>
          <p:spPr>
            <a:xfrm>
              <a:off x="6225421" y="2098800"/>
              <a:ext cx="3837652" cy="62657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dirty="0">
                  <a:solidFill>
                    <a:schemeClr val="bg1"/>
                  </a:solidFill>
                  <a:latin typeface="+mj-lt"/>
                </a:rPr>
                <a:t>Gradual Run Closure </a:t>
              </a:r>
              <a:endParaRPr lang="en-US" sz="12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D15E84A9-F930-0B8B-EA4A-898B593FEDF7}"/>
              </a:ext>
            </a:extLst>
          </p:cNvPr>
          <p:cNvGrpSpPr/>
          <p:nvPr/>
        </p:nvGrpSpPr>
        <p:grpSpPr>
          <a:xfrm>
            <a:off x="6680382" y="4154305"/>
            <a:ext cx="2099511" cy="600164"/>
            <a:chOff x="6205490" y="1944907"/>
            <a:chExt cx="3866978" cy="905058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B2B650AA-7715-8721-AD73-5DEAADDD688C}"/>
                </a:ext>
              </a:extLst>
            </p:cNvPr>
            <p:cNvSpPr/>
            <p:nvPr/>
          </p:nvSpPr>
          <p:spPr>
            <a:xfrm>
              <a:off x="6205490" y="1944907"/>
              <a:ext cx="3866978" cy="9050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87CC0C23-B1E0-8085-25F6-DD09000C3591}"/>
                </a:ext>
              </a:extLst>
            </p:cNvPr>
            <p:cNvSpPr txBox="1"/>
            <p:nvPr/>
          </p:nvSpPr>
          <p:spPr>
            <a:xfrm>
              <a:off x="6353910" y="2011982"/>
              <a:ext cx="3570146" cy="6265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100" dirty="0">
                  <a:solidFill>
                    <a:schemeClr val="bg1"/>
                  </a:solidFill>
                  <a:latin typeface="+mj-lt"/>
                </a:rPr>
                <a:t>Customer Feedback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72BB670-EFEE-149F-237A-4D21EB1F4DFD}"/>
              </a:ext>
            </a:extLst>
          </p:cNvPr>
          <p:cNvGrpSpPr/>
          <p:nvPr/>
        </p:nvGrpSpPr>
        <p:grpSpPr>
          <a:xfrm>
            <a:off x="1594699" y="5009138"/>
            <a:ext cx="2099511" cy="600164"/>
            <a:chOff x="6205490" y="1944907"/>
            <a:chExt cx="3866978" cy="905058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51B57D18-A7F7-DA4E-2144-46506D766F23}"/>
                </a:ext>
              </a:extLst>
            </p:cNvPr>
            <p:cNvSpPr/>
            <p:nvPr/>
          </p:nvSpPr>
          <p:spPr>
            <a:xfrm>
              <a:off x="6205490" y="1944907"/>
              <a:ext cx="3866978" cy="9050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C2B4DA72-0A65-3109-FCDE-3C3105F22CCB}"/>
                </a:ext>
              </a:extLst>
            </p:cNvPr>
            <p:cNvSpPr txBox="1"/>
            <p:nvPr/>
          </p:nvSpPr>
          <p:spPr>
            <a:xfrm>
              <a:off x="6221050" y="2098802"/>
              <a:ext cx="3835871" cy="6265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100" dirty="0">
                  <a:solidFill>
                    <a:schemeClr val="bg1"/>
                  </a:solidFill>
                  <a:latin typeface="+mj-lt"/>
                </a:rPr>
                <a:t>ADDITIONAL Chair Lift</a:t>
              </a:r>
            </a:p>
          </p:txBody>
        </p:sp>
      </p:grpSp>
      <p:sp>
        <p:nvSpPr>
          <p:cNvPr id="107" name="TextBox 106">
            <a:extLst>
              <a:ext uri="{FF2B5EF4-FFF2-40B4-BE49-F238E27FC236}">
                <a16:creationId xmlns:a16="http://schemas.microsoft.com/office/drawing/2014/main" id="{73D53DED-99D9-83AB-29B9-378418E962B4}"/>
              </a:ext>
            </a:extLst>
          </p:cNvPr>
          <p:cNvSpPr txBox="1"/>
          <p:nvPr/>
        </p:nvSpPr>
        <p:spPr>
          <a:xfrm>
            <a:off x="-263340" y="2661901"/>
            <a:ext cx="178905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Target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B4703B0B-9ADF-B157-71E7-709FA70BDDA4}"/>
              </a:ext>
            </a:extLst>
          </p:cNvPr>
          <p:cNvSpPr txBox="1"/>
          <p:nvPr/>
        </p:nvSpPr>
        <p:spPr>
          <a:xfrm>
            <a:off x="-185905" y="4292837"/>
            <a:ext cx="17890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Specific Solutions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2EF0FF20-DDFE-F0E7-6999-47E1EB64E868}"/>
              </a:ext>
            </a:extLst>
          </p:cNvPr>
          <p:cNvCxnSpPr>
            <a:cxnSpLocks/>
          </p:cNvCxnSpPr>
          <p:nvPr/>
        </p:nvCxnSpPr>
        <p:spPr>
          <a:xfrm flipV="1">
            <a:off x="0" y="4007893"/>
            <a:ext cx="9190234" cy="2276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57C43E6-A327-2844-140B-84B3CE1B2617}"/>
              </a:ext>
            </a:extLst>
          </p:cNvPr>
          <p:cNvCxnSpPr>
            <a:cxnSpLocks/>
          </p:cNvCxnSpPr>
          <p:nvPr/>
        </p:nvCxnSpPr>
        <p:spPr>
          <a:xfrm>
            <a:off x="3959535" y="2404153"/>
            <a:ext cx="0" cy="329286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F82EEE9-8E4C-62F8-FE6D-F27BAA10FCE3}"/>
              </a:ext>
            </a:extLst>
          </p:cNvPr>
          <p:cNvCxnSpPr>
            <a:cxnSpLocks/>
          </p:cNvCxnSpPr>
          <p:nvPr/>
        </p:nvCxnSpPr>
        <p:spPr>
          <a:xfrm>
            <a:off x="6418483" y="2420181"/>
            <a:ext cx="0" cy="329286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037CEC46-EA55-C413-971A-7CD6DDFD3F2A}"/>
              </a:ext>
            </a:extLst>
          </p:cNvPr>
          <p:cNvGrpSpPr/>
          <p:nvPr/>
        </p:nvGrpSpPr>
        <p:grpSpPr>
          <a:xfrm>
            <a:off x="6641549" y="5009138"/>
            <a:ext cx="2177199" cy="600164"/>
            <a:chOff x="6133967" y="1944907"/>
            <a:chExt cx="4010067" cy="905058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F345BD45-82C5-B529-506E-4DF9EE5B543D}"/>
                </a:ext>
              </a:extLst>
            </p:cNvPr>
            <p:cNvSpPr/>
            <p:nvPr/>
          </p:nvSpPr>
          <p:spPr>
            <a:xfrm>
              <a:off x="6205490" y="1944907"/>
              <a:ext cx="3866978" cy="9050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3F257F82-1414-7FE5-4C6E-AF27BD056DE0}"/>
                </a:ext>
              </a:extLst>
            </p:cNvPr>
            <p:cNvSpPr txBox="1"/>
            <p:nvPr/>
          </p:nvSpPr>
          <p:spPr>
            <a:xfrm>
              <a:off x="6133967" y="2055807"/>
              <a:ext cx="4010067" cy="6265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100" dirty="0">
                  <a:solidFill>
                    <a:schemeClr val="bg1"/>
                  </a:solidFill>
                  <a:latin typeface="+mj-lt"/>
                </a:rPr>
                <a:t>Data-Driven Approach</a:t>
              </a:r>
            </a:p>
          </p:txBody>
        </p:sp>
      </p:grp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5C1140B-363F-FDDE-5016-6E87A1ACD09C}"/>
              </a:ext>
            </a:extLst>
          </p:cNvPr>
          <p:cNvCxnSpPr>
            <a:cxnSpLocks/>
          </p:cNvCxnSpPr>
          <p:nvPr/>
        </p:nvCxnSpPr>
        <p:spPr>
          <a:xfrm>
            <a:off x="1471477" y="2419548"/>
            <a:ext cx="0" cy="329286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3576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2035060" y="2282947"/>
            <a:ext cx="2099510" cy="1478394"/>
          </a:xfrm>
          <a:prstGeom prst="roundRect">
            <a:avLst>
              <a:gd name="adj" fmla="val 2867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822960" rtlCol="0" anchor="ctr"/>
          <a:lstStyle/>
          <a:p>
            <a:pPr defTabSz="666734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610115" y="2282947"/>
            <a:ext cx="2099510" cy="1478394"/>
          </a:xfrm>
          <a:prstGeom prst="roundRect">
            <a:avLst>
              <a:gd name="adj" fmla="val 2867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822960" rtlCol="0" anchor="ctr"/>
          <a:lstStyle/>
          <a:p>
            <a:pPr defTabSz="666734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223719" y="2545090"/>
            <a:ext cx="15858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Linear Regression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5EDC441-84B3-872B-153E-0103DC8B2B46}"/>
              </a:ext>
            </a:extLst>
          </p:cNvPr>
          <p:cNvSpPr txBox="1"/>
          <p:nvPr/>
        </p:nvSpPr>
        <p:spPr>
          <a:xfrm>
            <a:off x="5863977" y="2381649"/>
            <a:ext cx="15858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Random Forest Regression</a:t>
            </a:r>
          </a:p>
        </p:txBody>
      </p:sp>
      <p:sp>
        <p:nvSpPr>
          <p:cNvPr id="40" name="Rounded Rectangle 8">
            <a:extLst>
              <a:ext uri="{FF2B5EF4-FFF2-40B4-BE49-F238E27FC236}">
                <a16:creationId xmlns:a16="http://schemas.microsoft.com/office/drawing/2014/main" id="{77DBDF0A-16D0-3859-816C-53D3A195750F}"/>
              </a:ext>
            </a:extLst>
          </p:cNvPr>
          <p:cNvSpPr/>
          <p:nvPr/>
        </p:nvSpPr>
        <p:spPr>
          <a:xfrm>
            <a:off x="2040975" y="4769160"/>
            <a:ext cx="2093595" cy="701827"/>
          </a:xfrm>
          <a:prstGeom prst="roundRect">
            <a:avLst>
              <a:gd name="adj" fmla="val 2867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822960" rtlCol="0" anchor="ctr"/>
          <a:lstStyle/>
          <a:p>
            <a:pPr defTabSz="666734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B8FE32F-71E9-E9BC-47BC-16F26954E6EA}"/>
              </a:ext>
            </a:extLst>
          </p:cNvPr>
          <p:cNvSpPr txBox="1"/>
          <p:nvPr/>
        </p:nvSpPr>
        <p:spPr>
          <a:xfrm>
            <a:off x="0" y="3882827"/>
            <a:ext cx="18622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Performance Metric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75E9C08-90AD-64E4-0EF5-EF9378B47815}"/>
              </a:ext>
            </a:extLst>
          </p:cNvPr>
          <p:cNvSpPr txBox="1"/>
          <p:nvPr/>
        </p:nvSpPr>
        <p:spPr>
          <a:xfrm>
            <a:off x="-98964" y="2791312"/>
            <a:ext cx="18622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Model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BB2DF35-7015-E8A0-E33E-5C80AC0ADA44}"/>
              </a:ext>
            </a:extLst>
          </p:cNvPr>
          <p:cNvSpPr txBox="1"/>
          <p:nvPr/>
        </p:nvSpPr>
        <p:spPr>
          <a:xfrm>
            <a:off x="2150708" y="3882828"/>
            <a:ext cx="18622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Mean Absolute Error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8C35696-5165-DC6A-CAF2-3DB4158D5657}"/>
              </a:ext>
            </a:extLst>
          </p:cNvPr>
          <p:cNvSpPr txBox="1"/>
          <p:nvPr/>
        </p:nvSpPr>
        <p:spPr>
          <a:xfrm>
            <a:off x="-98964" y="4898068"/>
            <a:ext cx="18622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Result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9D22CD5-3D52-A82C-2A6C-9E9CFA93EFE5}"/>
              </a:ext>
            </a:extLst>
          </p:cNvPr>
          <p:cNvSpPr txBox="1"/>
          <p:nvPr/>
        </p:nvSpPr>
        <p:spPr>
          <a:xfrm>
            <a:off x="5728721" y="3912901"/>
            <a:ext cx="18622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Mean Absolute Error </a:t>
            </a:r>
          </a:p>
        </p:txBody>
      </p: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72EC9993-4E2B-222D-74B1-741CF433E625}"/>
              </a:ext>
            </a:extLst>
          </p:cNvPr>
          <p:cNvSpPr/>
          <p:nvPr/>
        </p:nvSpPr>
        <p:spPr>
          <a:xfrm>
            <a:off x="5610115" y="4759583"/>
            <a:ext cx="2093595" cy="711404"/>
          </a:xfrm>
          <a:prstGeom prst="roundRect">
            <a:avLst>
              <a:gd name="adj" fmla="val 2867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822960" rtlCol="0" anchor="ctr"/>
          <a:lstStyle/>
          <a:p>
            <a:pPr defTabSz="666734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6AB32DC-19B5-BFA8-11D6-FBE5E81BE437}"/>
              </a:ext>
            </a:extLst>
          </p:cNvPr>
          <p:cNvSpPr txBox="1"/>
          <p:nvPr/>
        </p:nvSpPr>
        <p:spPr>
          <a:xfrm>
            <a:off x="2223719" y="4894694"/>
            <a:ext cx="15858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~10.5 Units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A81F552-C763-B450-7FD3-CF54DD2EFB99}"/>
              </a:ext>
            </a:extLst>
          </p:cNvPr>
          <p:cNvSpPr txBox="1"/>
          <p:nvPr/>
        </p:nvSpPr>
        <p:spPr>
          <a:xfrm>
            <a:off x="5863977" y="4867291"/>
            <a:ext cx="15858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~ 9.72 Units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5912357-2229-AD73-3F98-3BF7A8020AD2}"/>
              </a:ext>
            </a:extLst>
          </p:cNvPr>
          <p:cNvCxnSpPr>
            <a:cxnSpLocks/>
          </p:cNvCxnSpPr>
          <p:nvPr/>
        </p:nvCxnSpPr>
        <p:spPr>
          <a:xfrm flipV="1">
            <a:off x="0" y="3859092"/>
            <a:ext cx="9190234" cy="2276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C6BD895-F3D5-91B2-8F3B-191E2A8B8C12}"/>
              </a:ext>
            </a:extLst>
          </p:cNvPr>
          <p:cNvCxnSpPr>
            <a:cxnSpLocks/>
          </p:cNvCxnSpPr>
          <p:nvPr/>
        </p:nvCxnSpPr>
        <p:spPr>
          <a:xfrm flipV="1">
            <a:off x="142126" y="4662906"/>
            <a:ext cx="9190234" cy="2276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1F32991-EEBC-5BCA-12A1-B140F4E99DD7}"/>
              </a:ext>
            </a:extLst>
          </p:cNvPr>
          <p:cNvCxnSpPr>
            <a:cxnSpLocks/>
          </p:cNvCxnSpPr>
          <p:nvPr/>
        </p:nvCxnSpPr>
        <p:spPr>
          <a:xfrm>
            <a:off x="1781018" y="2321943"/>
            <a:ext cx="0" cy="329286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B8472C98-A1FE-8B87-1CC8-55634E0D2DFC}"/>
              </a:ext>
            </a:extLst>
          </p:cNvPr>
          <p:cNvSpPr/>
          <p:nvPr/>
        </p:nvSpPr>
        <p:spPr>
          <a:xfrm>
            <a:off x="5176815" y="2003461"/>
            <a:ext cx="2974367" cy="3755204"/>
          </a:xfrm>
          <a:prstGeom prst="rect">
            <a:avLst/>
          </a:prstGeom>
          <a:noFill/>
          <a:ln>
            <a:solidFill>
              <a:schemeClr val="bg2"/>
            </a:solidFill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7413026-B96B-A55E-0B53-CC4C2E0E1E4F}"/>
              </a:ext>
            </a:extLst>
          </p:cNvPr>
          <p:cNvCxnSpPr>
            <a:cxnSpLocks/>
          </p:cNvCxnSpPr>
          <p:nvPr/>
        </p:nvCxnSpPr>
        <p:spPr>
          <a:xfrm>
            <a:off x="4853179" y="2266467"/>
            <a:ext cx="0" cy="329286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0267C73E-24EA-8DED-C6A6-830968C6B42C}"/>
              </a:ext>
            </a:extLst>
          </p:cNvPr>
          <p:cNvSpPr txBox="1"/>
          <p:nvPr/>
        </p:nvSpPr>
        <p:spPr>
          <a:xfrm>
            <a:off x="1120581" y="678953"/>
            <a:ext cx="69028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Best Machine Learning Model</a:t>
            </a:r>
          </a:p>
        </p:txBody>
      </p:sp>
    </p:spTree>
    <p:extLst>
      <p:ext uri="{BB962C8B-B14F-4D97-AF65-F5344CB8AC3E}">
        <p14:creationId xmlns:p14="http://schemas.microsoft.com/office/powerpoint/2010/main" val="1554939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7F3176-A1C4-0AF7-31AC-03044476D4D1}"/>
              </a:ext>
            </a:extLst>
          </p:cNvPr>
          <p:cNvSpPr txBox="1"/>
          <p:nvPr/>
        </p:nvSpPr>
        <p:spPr>
          <a:xfrm>
            <a:off x="2189794" y="678953"/>
            <a:ext cx="47644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Ticket Optimization</a:t>
            </a:r>
          </a:p>
        </p:txBody>
      </p:sp>
      <p:sp>
        <p:nvSpPr>
          <p:cNvPr id="11" name="Cube 10">
            <a:extLst>
              <a:ext uri="{FF2B5EF4-FFF2-40B4-BE49-F238E27FC236}">
                <a16:creationId xmlns:a16="http://schemas.microsoft.com/office/drawing/2014/main" id="{82570B2D-9790-8A54-E7E8-A6D7F00ED4D7}"/>
              </a:ext>
            </a:extLst>
          </p:cNvPr>
          <p:cNvSpPr/>
          <p:nvPr/>
        </p:nvSpPr>
        <p:spPr>
          <a:xfrm>
            <a:off x="3295541" y="4626214"/>
            <a:ext cx="1521542" cy="1272368"/>
          </a:xfrm>
          <a:prstGeom prst="cube">
            <a:avLst/>
          </a:pr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Cube 11">
            <a:extLst>
              <a:ext uri="{FF2B5EF4-FFF2-40B4-BE49-F238E27FC236}">
                <a16:creationId xmlns:a16="http://schemas.microsoft.com/office/drawing/2014/main" id="{A436A93C-907A-C699-AB6C-78AA23686EF4}"/>
              </a:ext>
            </a:extLst>
          </p:cNvPr>
          <p:cNvSpPr/>
          <p:nvPr/>
        </p:nvSpPr>
        <p:spPr>
          <a:xfrm>
            <a:off x="3303990" y="4172578"/>
            <a:ext cx="1486252" cy="1726004"/>
          </a:xfrm>
          <a:prstGeom prst="cube">
            <a:avLst/>
          </a:prstGeom>
          <a:solidFill>
            <a:schemeClr val="accent1">
              <a:alpha val="30000"/>
            </a:schemeClr>
          </a:solidFill>
          <a:ln w="6350">
            <a:solidFill>
              <a:schemeClr val="accent1"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3C6B4C33-02BE-D586-2A5F-58894946DA2F}"/>
              </a:ext>
            </a:extLst>
          </p:cNvPr>
          <p:cNvSpPr/>
          <p:nvPr/>
        </p:nvSpPr>
        <p:spPr>
          <a:xfrm>
            <a:off x="3302097" y="3901500"/>
            <a:ext cx="1322155" cy="712735"/>
          </a:xfrm>
          <a:prstGeom prst="cube">
            <a:avLst/>
          </a:prstGeom>
          <a:solidFill>
            <a:schemeClr val="accent2"/>
          </a:solidFill>
          <a:ln w="63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Cube 13">
            <a:extLst>
              <a:ext uri="{FF2B5EF4-FFF2-40B4-BE49-F238E27FC236}">
                <a16:creationId xmlns:a16="http://schemas.microsoft.com/office/drawing/2014/main" id="{795E6304-F565-2FBD-D4F3-D9C9A5BDC058}"/>
              </a:ext>
            </a:extLst>
          </p:cNvPr>
          <p:cNvSpPr/>
          <p:nvPr/>
        </p:nvSpPr>
        <p:spPr>
          <a:xfrm>
            <a:off x="3302097" y="2653416"/>
            <a:ext cx="1488145" cy="1963592"/>
          </a:xfrm>
          <a:prstGeom prst="cube">
            <a:avLst/>
          </a:prstGeom>
          <a:solidFill>
            <a:schemeClr val="accent2">
              <a:alpha val="30000"/>
            </a:schemeClr>
          </a:solidFill>
          <a:ln w="6350">
            <a:solidFill>
              <a:schemeClr val="accent2">
                <a:lumMod val="50000"/>
                <a:alpha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18" name="그룹 26">
            <a:extLst>
              <a:ext uri="{FF2B5EF4-FFF2-40B4-BE49-F238E27FC236}">
                <a16:creationId xmlns:a16="http://schemas.microsoft.com/office/drawing/2014/main" id="{80882DCB-D8BD-D5CB-9DD1-92BBD196F73F}"/>
              </a:ext>
            </a:extLst>
          </p:cNvPr>
          <p:cNvGrpSpPr/>
          <p:nvPr/>
        </p:nvGrpSpPr>
        <p:grpSpPr>
          <a:xfrm>
            <a:off x="4868406" y="4394769"/>
            <a:ext cx="980032" cy="1060938"/>
            <a:chOff x="3931564" y="2570076"/>
            <a:chExt cx="412726" cy="646409"/>
          </a:xfrm>
          <a:effectLst/>
        </p:grpSpPr>
        <p:grpSp>
          <p:nvGrpSpPr>
            <p:cNvPr id="19" name="그룹 199">
              <a:extLst>
                <a:ext uri="{FF2B5EF4-FFF2-40B4-BE49-F238E27FC236}">
                  <a16:creationId xmlns:a16="http://schemas.microsoft.com/office/drawing/2014/main" id="{10B5D2B8-03BC-5B9D-6F2C-8F6799E263AB}"/>
                </a:ext>
              </a:extLst>
            </p:cNvPr>
            <p:cNvGrpSpPr/>
            <p:nvPr/>
          </p:nvGrpSpPr>
          <p:grpSpPr>
            <a:xfrm>
              <a:off x="3973389" y="2570076"/>
              <a:ext cx="363785" cy="646409"/>
              <a:chOff x="3892426" y="1520473"/>
              <a:chExt cx="363785" cy="646409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C38B6D6-0399-D6E5-639F-131E026CC20D}"/>
                  </a:ext>
                </a:extLst>
              </p:cNvPr>
              <p:cNvSpPr txBox="1"/>
              <p:nvPr/>
            </p:nvSpPr>
            <p:spPr>
              <a:xfrm>
                <a:off x="3892426" y="1969984"/>
                <a:ext cx="363785" cy="1968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algn="r"/>
                <a:r>
                  <a:rPr lang="nb-NO" altLang="ko-KR" sz="2100" dirty="0">
                    <a:solidFill>
                      <a:schemeClr val="bg1">
                        <a:lumMod val="65000"/>
                      </a:schemeClr>
                    </a:solidFill>
                    <a:ea typeface="Roboto Light" pitchFamily="2" charset="0"/>
                  </a:rPr>
                  <a:t>150 ft</a:t>
                </a:r>
                <a:endParaRPr lang="ko-KR" altLang="en-US" sz="2100" dirty="0">
                  <a:solidFill>
                    <a:schemeClr val="bg1">
                      <a:lumMod val="65000"/>
                    </a:schemeClr>
                  </a:solidFill>
                  <a:ea typeface="Roboto Light" pitchFamily="2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D3B2394-F9B4-CD5F-AB31-38611BD7B252}"/>
                  </a:ext>
                </a:extLst>
              </p:cNvPr>
              <p:cNvSpPr txBox="1"/>
              <p:nvPr/>
            </p:nvSpPr>
            <p:spPr>
              <a:xfrm>
                <a:off x="3892426" y="1520473"/>
                <a:ext cx="363785" cy="45005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algn="r"/>
                <a:r>
                  <a:rPr lang="en-US" altLang="ko-KR" sz="1600" dirty="0">
                    <a:solidFill>
                      <a:schemeClr val="bg1">
                        <a:lumMod val="65000"/>
                      </a:schemeClr>
                    </a:solidFill>
                    <a:ea typeface="Roboto Light" pitchFamily="2" charset="0"/>
                  </a:rPr>
                  <a:t>Increase Vertical Drop </a:t>
                </a:r>
                <a:endParaRPr lang="ko-KR" altLang="en-US" sz="1600" dirty="0">
                  <a:solidFill>
                    <a:schemeClr val="bg1">
                      <a:lumMod val="65000"/>
                    </a:schemeClr>
                  </a:solidFill>
                  <a:ea typeface="Roboto Light" pitchFamily="2" charset="0"/>
                </a:endParaRPr>
              </a:p>
            </p:txBody>
          </p:sp>
        </p:grpSp>
        <p:cxnSp>
          <p:nvCxnSpPr>
            <p:cNvPr id="20" name="직선 연결선 200">
              <a:extLst>
                <a:ext uri="{FF2B5EF4-FFF2-40B4-BE49-F238E27FC236}">
                  <a16:creationId xmlns:a16="http://schemas.microsoft.com/office/drawing/2014/main" id="{5E77BFE2-EC5F-1C33-92A6-98597EA656B6}"/>
                </a:ext>
              </a:extLst>
            </p:cNvPr>
            <p:cNvCxnSpPr/>
            <p:nvPr/>
          </p:nvCxnSpPr>
          <p:spPr>
            <a:xfrm>
              <a:off x="3931564" y="3030803"/>
              <a:ext cx="412726" cy="0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ysDot"/>
              <a:head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그룹 26">
            <a:extLst>
              <a:ext uri="{FF2B5EF4-FFF2-40B4-BE49-F238E27FC236}">
                <a16:creationId xmlns:a16="http://schemas.microsoft.com/office/drawing/2014/main" id="{1B9A33FD-98F9-E48F-A65C-9268208B862F}"/>
              </a:ext>
            </a:extLst>
          </p:cNvPr>
          <p:cNvGrpSpPr/>
          <p:nvPr/>
        </p:nvGrpSpPr>
        <p:grpSpPr>
          <a:xfrm>
            <a:off x="4747007" y="3205244"/>
            <a:ext cx="1101430" cy="1052627"/>
            <a:chOff x="3880439" y="2575140"/>
            <a:chExt cx="463851" cy="641345"/>
          </a:xfrm>
          <a:effectLst/>
        </p:grpSpPr>
        <p:grpSp>
          <p:nvGrpSpPr>
            <p:cNvPr id="24" name="그룹 199">
              <a:extLst>
                <a:ext uri="{FF2B5EF4-FFF2-40B4-BE49-F238E27FC236}">
                  <a16:creationId xmlns:a16="http://schemas.microsoft.com/office/drawing/2014/main" id="{318A63D1-AF5B-A61B-8954-0669EE53EFB9}"/>
                </a:ext>
              </a:extLst>
            </p:cNvPr>
            <p:cNvGrpSpPr/>
            <p:nvPr/>
          </p:nvGrpSpPr>
          <p:grpSpPr>
            <a:xfrm>
              <a:off x="3880439" y="2575140"/>
              <a:ext cx="463851" cy="641345"/>
              <a:chOff x="3799476" y="1525537"/>
              <a:chExt cx="463851" cy="641345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6D8B9CE-985B-126D-D1C4-09CF7AD4CB14}"/>
                  </a:ext>
                </a:extLst>
              </p:cNvPr>
              <p:cNvSpPr txBox="1"/>
              <p:nvPr/>
            </p:nvSpPr>
            <p:spPr>
              <a:xfrm>
                <a:off x="3892426" y="1969984"/>
                <a:ext cx="363785" cy="1968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algn="r"/>
                <a:r>
                  <a:rPr lang="en-US" altLang="ko-KR" sz="2100" dirty="0">
                    <a:solidFill>
                      <a:schemeClr val="bg1">
                        <a:lumMod val="65000"/>
                      </a:schemeClr>
                    </a:solidFill>
                    <a:ea typeface="Roboto Light" pitchFamily="2" charset="0"/>
                  </a:rPr>
                  <a:t>1 </a:t>
                </a:r>
                <a:endParaRPr lang="ko-KR" altLang="en-US" sz="2100" dirty="0">
                  <a:solidFill>
                    <a:schemeClr val="bg1">
                      <a:lumMod val="65000"/>
                    </a:schemeClr>
                  </a:solidFill>
                  <a:ea typeface="Roboto Light" pitchFamily="2" charset="0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BB5556E-01C5-4937-EE60-0E84467634D9}"/>
                  </a:ext>
                </a:extLst>
              </p:cNvPr>
              <p:cNvSpPr txBox="1"/>
              <p:nvPr/>
            </p:nvSpPr>
            <p:spPr>
              <a:xfrm>
                <a:off x="3799476" y="1525537"/>
                <a:ext cx="463851" cy="450054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algn="r"/>
                <a:r>
                  <a:rPr lang="nb-NO" altLang="ko-KR" sz="1600" dirty="0">
                    <a:solidFill>
                      <a:schemeClr val="bg1">
                        <a:lumMod val="65000"/>
                      </a:schemeClr>
                    </a:solidFill>
                    <a:ea typeface="Roboto Light" pitchFamily="2" charset="0"/>
                  </a:rPr>
                  <a:t>Add Additional Chair Lift </a:t>
                </a:r>
                <a:endParaRPr lang="ko-KR" altLang="en-US" sz="1600" dirty="0">
                  <a:solidFill>
                    <a:schemeClr val="bg1">
                      <a:lumMod val="65000"/>
                    </a:schemeClr>
                  </a:solidFill>
                  <a:ea typeface="Roboto Light" pitchFamily="2" charset="0"/>
                </a:endParaRPr>
              </a:p>
            </p:txBody>
          </p:sp>
        </p:grpSp>
        <p:cxnSp>
          <p:nvCxnSpPr>
            <p:cNvPr id="25" name="직선 연결선 200">
              <a:extLst>
                <a:ext uri="{FF2B5EF4-FFF2-40B4-BE49-F238E27FC236}">
                  <a16:creationId xmlns:a16="http://schemas.microsoft.com/office/drawing/2014/main" id="{06D1151F-47E4-E880-544E-B0FF0AACEBAE}"/>
                </a:ext>
              </a:extLst>
            </p:cNvPr>
            <p:cNvCxnSpPr/>
            <p:nvPr/>
          </p:nvCxnSpPr>
          <p:spPr>
            <a:xfrm>
              <a:off x="3931564" y="3030803"/>
              <a:ext cx="412726" cy="0"/>
            </a:xfrm>
            <a:prstGeom prst="line">
              <a:avLst/>
            </a:prstGeom>
            <a:ln w="12700" cap="rnd">
              <a:solidFill>
                <a:schemeClr val="accent2"/>
              </a:solidFill>
              <a:prstDash val="sysDot"/>
              <a:head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26">
            <a:extLst>
              <a:ext uri="{FF2B5EF4-FFF2-40B4-BE49-F238E27FC236}">
                <a16:creationId xmlns:a16="http://schemas.microsoft.com/office/drawing/2014/main" id="{7B92FB70-E202-051E-9A48-7F39292FD7B5}"/>
              </a:ext>
            </a:extLst>
          </p:cNvPr>
          <p:cNvGrpSpPr/>
          <p:nvPr/>
        </p:nvGrpSpPr>
        <p:grpSpPr>
          <a:xfrm>
            <a:off x="4678787" y="1848513"/>
            <a:ext cx="1118330" cy="806403"/>
            <a:chOff x="3873323" y="2725160"/>
            <a:chExt cx="470968" cy="491325"/>
          </a:xfrm>
          <a:effectLst/>
        </p:grpSpPr>
        <p:grpSp>
          <p:nvGrpSpPr>
            <p:cNvPr id="38" name="그룹 199">
              <a:extLst>
                <a:ext uri="{FF2B5EF4-FFF2-40B4-BE49-F238E27FC236}">
                  <a16:creationId xmlns:a16="http://schemas.microsoft.com/office/drawing/2014/main" id="{A839E53E-0947-5C89-5713-C01EF279FBEC}"/>
                </a:ext>
              </a:extLst>
            </p:cNvPr>
            <p:cNvGrpSpPr/>
            <p:nvPr/>
          </p:nvGrpSpPr>
          <p:grpSpPr>
            <a:xfrm>
              <a:off x="3873323" y="2725160"/>
              <a:ext cx="470968" cy="491325"/>
              <a:chOff x="3792360" y="1675557"/>
              <a:chExt cx="470968" cy="491325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E50B6F5-339F-B725-1AEC-6D24AE317D7D}"/>
                  </a:ext>
                </a:extLst>
              </p:cNvPr>
              <p:cNvSpPr txBox="1"/>
              <p:nvPr/>
            </p:nvSpPr>
            <p:spPr>
              <a:xfrm>
                <a:off x="3792360" y="1969984"/>
                <a:ext cx="463851" cy="1968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algn="r"/>
                <a:r>
                  <a:rPr lang="en-US" altLang="ko-KR" sz="2100" b="1" dirty="0">
                    <a:solidFill>
                      <a:schemeClr val="bg1">
                        <a:lumMod val="65000"/>
                      </a:schemeClr>
                    </a:solidFill>
                    <a:ea typeface="Roboto Light" pitchFamily="2" charset="0"/>
                  </a:rPr>
                  <a:t>$3.8MM </a:t>
                </a:r>
                <a:endParaRPr lang="ko-KR" altLang="en-US" sz="2100" b="1" dirty="0">
                  <a:solidFill>
                    <a:schemeClr val="bg1">
                      <a:lumMod val="65000"/>
                    </a:schemeClr>
                  </a:solidFill>
                  <a:ea typeface="Roboto Light" pitchFamily="2" charset="0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F49B9A5-DC10-DFD2-C305-105AD8F2DF67}"/>
                  </a:ext>
                </a:extLst>
              </p:cNvPr>
              <p:cNvSpPr txBox="1"/>
              <p:nvPr/>
            </p:nvSpPr>
            <p:spPr>
              <a:xfrm>
                <a:off x="3799477" y="1675557"/>
                <a:ext cx="463851" cy="30003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algn="r"/>
                <a:r>
                  <a:rPr lang="nb-NO" altLang="ko-KR" sz="1600" b="1" dirty="0">
                    <a:solidFill>
                      <a:schemeClr val="bg1">
                        <a:lumMod val="65000"/>
                      </a:schemeClr>
                    </a:solidFill>
                    <a:ea typeface="Roboto Light" pitchFamily="2" charset="0"/>
                  </a:rPr>
                  <a:t>Total Revenue </a:t>
                </a:r>
                <a:endParaRPr lang="ko-KR" altLang="en-US" sz="1600" b="1" dirty="0">
                  <a:solidFill>
                    <a:schemeClr val="bg1">
                      <a:lumMod val="65000"/>
                    </a:schemeClr>
                  </a:solidFill>
                  <a:ea typeface="Roboto Light" pitchFamily="2" charset="0"/>
                </a:endParaRPr>
              </a:p>
            </p:txBody>
          </p:sp>
        </p:grpSp>
        <p:cxnSp>
          <p:nvCxnSpPr>
            <p:cNvPr id="39" name="직선 연결선 200">
              <a:extLst>
                <a:ext uri="{FF2B5EF4-FFF2-40B4-BE49-F238E27FC236}">
                  <a16:creationId xmlns:a16="http://schemas.microsoft.com/office/drawing/2014/main" id="{2FDBBF48-42AD-90C4-1AEA-CFFBE45194C2}"/>
                </a:ext>
              </a:extLst>
            </p:cNvPr>
            <p:cNvCxnSpPr/>
            <p:nvPr/>
          </p:nvCxnSpPr>
          <p:spPr>
            <a:xfrm>
              <a:off x="3931564" y="3030803"/>
              <a:ext cx="412726" cy="0"/>
            </a:xfrm>
            <a:prstGeom prst="line">
              <a:avLst/>
            </a:prstGeom>
            <a:ln w="12700" cap="rnd">
              <a:solidFill>
                <a:schemeClr val="accent2"/>
              </a:solidFill>
              <a:prstDash val="sysDot"/>
              <a:head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직선 연결선 200">
            <a:extLst>
              <a:ext uri="{FF2B5EF4-FFF2-40B4-BE49-F238E27FC236}">
                <a16:creationId xmlns:a16="http://schemas.microsoft.com/office/drawing/2014/main" id="{9F676BE0-A2EB-7B22-5898-849DEC2E3A42}"/>
              </a:ext>
            </a:extLst>
          </p:cNvPr>
          <p:cNvCxnSpPr>
            <a:cxnSpLocks/>
          </p:cNvCxnSpPr>
          <p:nvPr/>
        </p:nvCxnSpPr>
        <p:spPr>
          <a:xfrm flipV="1">
            <a:off x="4256034" y="2340948"/>
            <a:ext cx="579671" cy="303262"/>
          </a:xfrm>
          <a:prstGeom prst="line">
            <a:avLst/>
          </a:prstGeom>
          <a:ln w="12700" cap="rnd">
            <a:solidFill>
              <a:schemeClr val="accent2"/>
            </a:solidFill>
            <a:prstDash val="sysDot"/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ounded Rectangle 8">
            <a:extLst>
              <a:ext uri="{FF2B5EF4-FFF2-40B4-BE49-F238E27FC236}">
                <a16:creationId xmlns:a16="http://schemas.microsoft.com/office/drawing/2014/main" id="{03866F50-C2B7-1D34-CD4E-21D2748F128A}"/>
              </a:ext>
            </a:extLst>
          </p:cNvPr>
          <p:cNvSpPr/>
          <p:nvPr/>
        </p:nvSpPr>
        <p:spPr>
          <a:xfrm>
            <a:off x="167101" y="1735707"/>
            <a:ext cx="3056833" cy="4285691"/>
          </a:xfrm>
          <a:prstGeom prst="roundRect">
            <a:avLst>
              <a:gd name="adj" fmla="val 2867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822960" rtlCol="0" anchor="ctr"/>
          <a:lstStyle/>
          <a:p>
            <a:pPr defTabSz="666734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C05F46F-A017-151A-076C-B3CB76D15B1E}"/>
              </a:ext>
            </a:extLst>
          </p:cNvPr>
          <p:cNvSpPr txBox="1"/>
          <p:nvPr/>
        </p:nvSpPr>
        <p:spPr>
          <a:xfrm>
            <a:off x="150201" y="1797918"/>
            <a:ext cx="185540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u="sng" dirty="0">
                <a:solidFill>
                  <a:schemeClr val="bg1"/>
                </a:solidFill>
                <a:latin typeface="+mj-lt"/>
              </a:rPr>
              <a:t>Price Ticket</a:t>
            </a:r>
          </a:p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Original: </a:t>
            </a:r>
          </a:p>
          <a:p>
            <a:pPr algn="ctr"/>
            <a:endParaRPr lang="en-US" sz="3000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New Features  Increase: </a:t>
            </a:r>
          </a:p>
          <a:p>
            <a:pPr algn="ctr"/>
            <a:endParaRPr lang="en-US" sz="3000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New Price :</a:t>
            </a:r>
          </a:p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	</a:t>
            </a:r>
            <a:r>
              <a:rPr lang="en-US" sz="3000" dirty="0" err="1">
                <a:solidFill>
                  <a:schemeClr val="bg1"/>
                </a:solidFill>
                <a:latin typeface="+mj-lt"/>
              </a:rPr>
              <a:t>vb</a:t>
            </a:r>
            <a:endParaRPr lang="en-US" sz="3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6DE63EC-2A6D-E102-BEF4-84B894F71944}"/>
              </a:ext>
            </a:extLst>
          </p:cNvPr>
          <p:cNvSpPr txBox="1"/>
          <p:nvPr/>
        </p:nvSpPr>
        <p:spPr>
          <a:xfrm>
            <a:off x="2237345" y="1970935"/>
            <a:ext cx="738008" cy="549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43E2417-A919-F18C-602C-DA6BE9F27223}"/>
              </a:ext>
            </a:extLst>
          </p:cNvPr>
          <p:cNvSpPr txBox="1"/>
          <p:nvPr/>
        </p:nvSpPr>
        <p:spPr>
          <a:xfrm>
            <a:off x="1168253" y="2736868"/>
            <a:ext cx="18554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$81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23D05E4-5C20-CB61-F9A0-73B9D163ED07}"/>
              </a:ext>
            </a:extLst>
          </p:cNvPr>
          <p:cNvSpPr txBox="1"/>
          <p:nvPr/>
        </p:nvSpPr>
        <p:spPr>
          <a:xfrm>
            <a:off x="877627" y="3542290"/>
            <a:ext cx="18554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+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3C9E0D4-828F-4AEA-61A3-172841305C7A}"/>
              </a:ext>
            </a:extLst>
          </p:cNvPr>
          <p:cNvSpPr txBox="1"/>
          <p:nvPr/>
        </p:nvSpPr>
        <p:spPr>
          <a:xfrm>
            <a:off x="1384419" y="4514809"/>
            <a:ext cx="18554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$2.22</a:t>
            </a:r>
          </a:p>
        </p:txBody>
      </p:sp>
      <p:sp>
        <p:nvSpPr>
          <p:cNvPr id="52" name="Rectangle 1">
            <a:extLst>
              <a:ext uri="{FF2B5EF4-FFF2-40B4-BE49-F238E27FC236}">
                <a16:creationId xmlns:a16="http://schemas.microsoft.com/office/drawing/2014/main" id="{187E7BC6-5F53-3A1F-43CC-E39982D73A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$2.22</a:t>
            </a:r>
            <a:r>
              <a:rPr kumimoji="0" lang="en-US" altLang="en-US" sz="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D497207-8E19-50D0-C3F9-02F9D792BAFB}"/>
              </a:ext>
            </a:extLst>
          </p:cNvPr>
          <p:cNvCxnSpPr>
            <a:cxnSpLocks/>
          </p:cNvCxnSpPr>
          <p:nvPr/>
        </p:nvCxnSpPr>
        <p:spPr>
          <a:xfrm>
            <a:off x="274794" y="5327289"/>
            <a:ext cx="29247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1E3C55B-F507-2B32-8A02-F91C99F5D552}"/>
              </a:ext>
            </a:extLst>
          </p:cNvPr>
          <p:cNvCxnSpPr>
            <a:cxnSpLocks/>
          </p:cNvCxnSpPr>
          <p:nvPr/>
        </p:nvCxnSpPr>
        <p:spPr>
          <a:xfrm>
            <a:off x="274794" y="5403884"/>
            <a:ext cx="29247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8D3A84D-076A-A5CC-06B4-62E118A0AAD6}"/>
              </a:ext>
            </a:extLst>
          </p:cNvPr>
          <p:cNvSpPr txBox="1"/>
          <p:nvPr/>
        </p:nvSpPr>
        <p:spPr>
          <a:xfrm>
            <a:off x="1368529" y="5466096"/>
            <a:ext cx="18554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+mj-lt"/>
              </a:rPr>
              <a:t>$83.22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4ACC8D0-1508-BFB0-3AC3-BC7A4A4B8E1B}"/>
              </a:ext>
            </a:extLst>
          </p:cNvPr>
          <p:cNvSpPr/>
          <p:nvPr/>
        </p:nvSpPr>
        <p:spPr>
          <a:xfrm>
            <a:off x="4695687" y="1735707"/>
            <a:ext cx="1363990" cy="100116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Arrow: Left 62">
            <a:extLst>
              <a:ext uri="{FF2B5EF4-FFF2-40B4-BE49-F238E27FC236}">
                <a16:creationId xmlns:a16="http://schemas.microsoft.com/office/drawing/2014/main" id="{C79A2E1E-B9BA-2415-ADC1-69B6201D3CFE}"/>
              </a:ext>
            </a:extLst>
          </p:cNvPr>
          <p:cNvSpPr/>
          <p:nvPr/>
        </p:nvSpPr>
        <p:spPr>
          <a:xfrm>
            <a:off x="6229295" y="2122544"/>
            <a:ext cx="607714" cy="246367"/>
          </a:xfrm>
          <a:prstGeom prst="lef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7669751-E865-85B2-C7FF-240B8A5E408C}"/>
              </a:ext>
            </a:extLst>
          </p:cNvPr>
          <p:cNvSpPr txBox="1"/>
          <p:nvPr/>
        </p:nvSpPr>
        <p:spPr>
          <a:xfrm>
            <a:off x="6603727" y="1705397"/>
            <a:ext cx="1855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Potential Profit</a:t>
            </a:r>
          </a:p>
        </p:txBody>
      </p:sp>
    </p:spTree>
    <p:extLst>
      <p:ext uri="{BB962C8B-B14F-4D97-AF65-F5344CB8AC3E}">
        <p14:creationId xmlns:p14="http://schemas.microsoft.com/office/powerpoint/2010/main" val="3901833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602283"/>
            <a:ext cx="2176670" cy="37088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TextBox 9"/>
          <p:cNvSpPr txBox="1"/>
          <p:nvPr/>
        </p:nvSpPr>
        <p:spPr>
          <a:xfrm>
            <a:off x="219504" y="2529585"/>
            <a:ext cx="1833265" cy="27270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endParaRPr lang="en-US" sz="900" dirty="0">
              <a:solidFill>
                <a:schemeClr val="bg1"/>
              </a:solidFill>
              <a:ea typeface="Roboto Condensed Light" panose="02000000000000000000" pitchFamily="2" charset="0"/>
              <a:cs typeface="Roboto Condensed Light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6935" y="1653896"/>
            <a:ext cx="132279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chemeClr val="bg1"/>
                </a:solidFill>
                <a:latin typeface="+mj-lt"/>
              </a:rPr>
              <a:t>Run Closure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-1" y="2121006"/>
            <a:ext cx="220951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one run makes no difference. </a:t>
            </a:r>
          </a:p>
          <a:p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2-3  Causes loss of support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Closing 4 or 5 runs shows no additional loss in ticket price.</a:t>
            </a:r>
          </a:p>
          <a:p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Closing 6 or more runs leads to a significant drop in ticket prices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DE3B88B8-D13C-2A1F-FAAF-412DCB80554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46" b="1846"/>
          <a:stretch/>
        </p:blipFill>
        <p:spPr/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EA78B1-0E04-715C-AB48-28244523A21C}"/>
              </a:ext>
            </a:extLst>
          </p:cNvPr>
          <p:cNvSpPr txBox="1"/>
          <p:nvPr/>
        </p:nvSpPr>
        <p:spPr>
          <a:xfrm>
            <a:off x="1627135" y="678953"/>
            <a:ext cx="58897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Reduce Operational Cost</a:t>
            </a:r>
          </a:p>
        </p:txBody>
      </p:sp>
    </p:spTree>
    <p:extLst>
      <p:ext uri="{BB962C8B-B14F-4D97-AF65-F5344CB8AC3E}">
        <p14:creationId xmlns:p14="http://schemas.microsoft.com/office/powerpoint/2010/main" val="1319658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191508" y="1903414"/>
            <a:ext cx="1771067" cy="3221732"/>
            <a:chOff x="8174159" y="1698170"/>
            <a:chExt cx="2361422" cy="4295643"/>
          </a:xfrm>
        </p:grpSpPr>
        <p:grpSp>
          <p:nvGrpSpPr>
            <p:cNvPr id="4" name="Group 3"/>
            <p:cNvGrpSpPr/>
            <p:nvPr/>
          </p:nvGrpSpPr>
          <p:grpSpPr>
            <a:xfrm>
              <a:off x="8174159" y="1698170"/>
              <a:ext cx="2361422" cy="4295643"/>
              <a:chOff x="8174159" y="1698170"/>
              <a:chExt cx="2361422" cy="4295643"/>
            </a:xfrm>
          </p:grpSpPr>
          <p:sp>
            <p:nvSpPr>
              <p:cNvPr id="9" name="Rectangle 81"/>
              <p:cNvSpPr/>
              <p:nvPr/>
            </p:nvSpPr>
            <p:spPr>
              <a:xfrm>
                <a:off x="8174159" y="2936527"/>
                <a:ext cx="2224677" cy="2491377"/>
              </a:xfrm>
              <a:custGeom>
                <a:avLst/>
                <a:gdLst>
                  <a:gd name="connsiteX0" fmla="*/ 0 w 1988457"/>
                  <a:gd name="connsiteY0" fmla="*/ 0 h 1988457"/>
                  <a:gd name="connsiteX1" fmla="*/ 1988457 w 1988457"/>
                  <a:gd name="connsiteY1" fmla="*/ 0 h 1988457"/>
                  <a:gd name="connsiteX2" fmla="*/ 1988457 w 1988457"/>
                  <a:gd name="connsiteY2" fmla="*/ 1988457 h 1988457"/>
                  <a:gd name="connsiteX3" fmla="*/ 0 w 1988457"/>
                  <a:gd name="connsiteY3" fmla="*/ 1988457 h 1988457"/>
                  <a:gd name="connsiteX4" fmla="*/ 0 w 1988457"/>
                  <a:gd name="connsiteY4" fmla="*/ 0 h 1988457"/>
                  <a:gd name="connsiteX0" fmla="*/ 0 w 2163717"/>
                  <a:gd name="connsiteY0" fmla="*/ 342900 h 2331357"/>
                  <a:gd name="connsiteX1" fmla="*/ 2163717 w 2163717"/>
                  <a:gd name="connsiteY1" fmla="*/ 0 h 2331357"/>
                  <a:gd name="connsiteX2" fmla="*/ 1988457 w 2163717"/>
                  <a:gd name="connsiteY2" fmla="*/ 2331357 h 2331357"/>
                  <a:gd name="connsiteX3" fmla="*/ 0 w 2163717"/>
                  <a:gd name="connsiteY3" fmla="*/ 2331357 h 2331357"/>
                  <a:gd name="connsiteX4" fmla="*/ 0 w 2163717"/>
                  <a:gd name="connsiteY4" fmla="*/ 342900 h 2331357"/>
                  <a:gd name="connsiteX0" fmla="*/ 0 w 2224677"/>
                  <a:gd name="connsiteY0" fmla="*/ 342900 h 2331357"/>
                  <a:gd name="connsiteX1" fmla="*/ 2163717 w 2224677"/>
                  <a:gd name="connsiteY1" fmla="*/ 0 h 2331357"/>
                  <a:gd name="connsiteX2" fmla="*/ 2224677 w 2224677"/>
                  <a:gd name="connsiteY2" fmla="*/ 2140857 h 2331357"/>
                  <a:gd name="connsiteX3" fmla="*/ 0 w 2224677"/>
                  <a:gd name="connsiteY3" fmla="*/ 2331357 h 2331357"/>
                  <a:gd name="connsiteX4" fmla="*/ 0 w 2224677"/>
                  <a:gd name="connsiteY4" fmla="*/ 342900 h 2331357"/>
                  <a:gd name="connsiteX0" fmla="*/ 0 w 2224677"/>
                  <a:gd name="connsiteY0" fmla="*/ 342900 h 2491377"/>
                  <a:gd name="connsiteX1" fmla="*/ 2163717 w 2224677"/>
                  <a:gd name="connsiteY1" fmla="*/ 0 h 2491377"/>
                  <a:gd name="connsiteX2" fmla="*/ 2224677 w 2224677"/>
                  <a:gd name="connsiteY2" fmla="*/ 2140857 h 2491377"/>
                  <a:gd name="connsiteX3" fmla="*/ 7620 w 2224677"/>
                  <a:gd name="connsiteY3" fmla="*/ 2491377 h 2491377"/>
                  <a:gd name="connsiteX4" fmla="*/ 0 w 2224677"/>
                  <a:gd name="connsiteY4" fmla="*/ 342900 h 2491377"/>
                  <a:gd name="connsiteX0" fmla="*/ 91440 w 2217057"/>
                  <a:gd name="connsiteY0" fmla="*/ 502920 h 2491377"/>
                  <a:gd name="connsiteX1" fmla="*/ 2156097 w 2217057"/>
                  <a:gd name="connsiteY1" fmla="*/ 0 h 2491377"/>
                  <a:gd name="connsiteX2" fmla="*/ 2217057 w 2217057"/>
                  <a:gd name="connsiteY2" fmla="*/ 2140857 h 2491377"/>
                  <a:gd name="connsiteX3" fmla="*/ 0 w 2217057"/>
                  <a:gd name="connsiteY3" fmla="*/ 2491377 h 2491377"/>
                  <a:gd name="connsiteX4" fmla="*/ 91440 w 2217057"/>
                  <a:gd name="connsiteY4" fmla="*/ 502920 h 2491377"/>
                  <a:gd name="connsiteX0" fmla="*/ 7620 w 2217057"/>
                  <a:gd name="connsiteY0" fmla="*/ 320040 h 2491377"/>
                  <a:gd name="connsiteX1" fmla="*/ 2156097 w 2217057"/>
                  <a:gd name="connsiteY1" fmla="*/ 0 h 2491377"/>
                  <a:gd name="connsiteX2" fmla="*/ 2217057 w 2217057"/>
                  <a:gd name="connsiteY2" fmla="*/ 2140857 h 2491377"/>
                  <a:gd name="connsiteX3" fmla="*/ 0 w 2217057"/>
                  <a:gd name="connsiteY3" fmla="*/ 2491377 h 2491377"/>
                  <a:gd name="connsiteX4" fmla="*/ 7620 w 221705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4085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3323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2561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4677" h="2491377">
                    <a:moveTo>
                      <a:pt x="0" y="320040"/>
                    </a:moveTo>
                    <a:lnTo>
                      <a:pt x="2163717" y="0"/>
                    </a:lnTo>
                    <a:lnTo>
                      <a:pt x="2224677" y="2125617"/>
                    </a:lnTo>
                    <a:lnTo>
                      <a:pt x="7620" y="2491377"/>
                    </a:lnTo>
                    <a:lnTo>
                      <a:pt x="0" y="3200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127000" dir="10800000">
                  <a:prstClr val="black">
                    <a:alpha val="2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8178085" y="1698170"/>
                <a:ext cx="2357496" cy="4295643"/>
                <a:chOff x="8178085" y="1698170"/>
                <a:chExt cx="2357496" cy="4295643"/>
              </a:xfrm>
            </p:grpSpPr>
            <p:sp>
              <p:nvSpPr>
                <p:cNvPr id="11" name="Freeform 10"/>
                <p:cNvSpPr>
                  <a:spLocks/>
                </p:cNvSpPr>
                <p:nvPr/>
              </p:nvSpPr>
              <p:spPr bwMode="auto">
                <a:xfrm>
                  <a:off x="10342374" y="1792563"/>
                  <a:ext cx="193207" cy="1218124"/>
                </a:xfrm>
                <a:custGeom>
                  <a:avLst/>
                  <a:gdLst>
                    <a:gd name="T0" fmla="*/ 54 w 81"/>
                    <a:gd name="T1" fmla="*/ 575 h 628"/>
                    <a:gd name="T2" fmla="*/ 54 w 81"/>
                    <a:gd name="T3" fmla="*/ 0 h 628"/>
                    <a:gd name="T4" fmla="*/ 0 w 81"/>
                    <a:gd name="T5" fmla="*/ 11 h 628"/>
                    <a:gd name="T6" fmla="*/ 0 w 81"/>
                    <a:gd name="T7" fmla="*/ 628 h 628"/>
                    <a:gd name="T8" fmla="*/ 54 w 81"/>
                    <a:gd name="T9" fmla="*/ 617 h 628"/>
                    <a:gd name="T10" fmla="*/ 54 w 81"/>
                    <a:gd name="T11" fmla="*/ 617 h 628"/>
                    <a:gd name="T12" fmla="*/ 80 w 81"/>
                    <a:gd name="T13" fmla="*/ 587 h 628"/>
                    <a:gd name="T14" fmla="*/ 54 w 81"/>
                    <a:gd name="T15" fmla="*/ 575 h 6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1" h="628">
                      <a:moveTo>
                        <a:pt x="54" y="575"/>
                      </a:move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628"/>
                        <a:pt x="0" y="628"/>
                        <a:pt x="0" y="628"/>
                      </a:cubicBezTo>
                      <a:cubicBezTo>
                        <a:pt x="54" y="617"/>
                        <a:pt x="54" y="617"/>
                        <a:pt x="54" y="617"/>
                      </a:cubicBezTo>
                      <a:cubicBezTo>
                        <a:pt x="54" y="617"/>
                        <a:pt x="54" y="617"/>
                        <a:pt x="54" y="617"/>
                      </a:cubicBezTo>
                      <a:cubicBezTo>
                        <a:pt x="54" y="617"/>
                        <a:pt x="81" y="613"/>
                        <a:pt x="80" y="587"/>
                      </a:cubicBezTo>
                      <a:cubicBezTo>
                        <a:pt x="79" y="568"/>
                        <a:pt x="54" y="575"/>
                        <a:pt x="54" y="575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350"/>
                </a:p>
              </p:txBody>
            </p:sp>
            <p:sp>
              <p:nvSpPr>
                <p:cNvPr id="12" name="Freeform 11"/>
                <p:cNvSpPr>
                  <a:spLocks/>
                </p:cNvSpPr>
                <p:nvPr/>
              </p:nvSpPr>
              <p:spPr bwMode="auto">
                <a:xfrm>
                  <a:off x="8178085" y="1698170"/>
                  <a:ext cx="2355639" cy="1576218"/>
                </a:xfrm>
                <a:custGeom>
                  <a:avLst/>
                  <a:gdLst>
                    <a:gd name="T0" fmla="*/ 954 w 980"/>
                    <a:gd name="T1" fmla="*/ 7 h 813"/>
                    <a:gd name="T2" fmla="*/ 954 w 980"/>
                    <a:gd name="T3" fmla="*/ 7 h 813"/>
                    <a:gd name="T4" fmla="*/ 0 w 980"/>
                    <a:gd name="T5" fmla="*/ 196 h 813"/>
                    <a:gd name="T6" fmla="*/ 0 w 980"/>
                    <a:gd name="T7" fmla="*/ 813 h 813"/>
                    <a:gd name="T8" fmla="*/ 954 w 980"/>
                    <a:gd name="T9" fmla="*/ 624 h 813"/>
                    <a:gd name="T10" fmla="*/ 980 w 980"/>
                    <a:gd name="T11" fmla="*/ 636 h 813"/>
                    <a:gd name="T12" fmla="*/ 980 w 980"/>
                    <a:gd name="T13" fmla="*/ 18 h 813"/>
                    <a:gd name="T14" fmla="*/ 954 w 980"/>
                    <a:gd name="T15" fmla="*/ 7 h 8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80" h="813">
                      <a:moveTo>
                        <a:pt x="954" y="7"/>
                      </a:moveTo>
                      <a:cubicBezTo>
                        <a:pt x="954" y="7"/>
                        <a:pt x="954" y="7"/>
                        <a:pt x="954" y="7"/>
                      </a:cubicBezTo>
                      <a:cubicBezTo>
                        <a:pt x="0" y="196"/>
                        <a:pt x="0" y="196"/>
                        <a:pt x="0" y="196"/>
                      </a:cubicBezTo>
                      <a:cubicBezTo>
                        <a:pt x="0" y="813"/>
                        <a:pt x="0" y="813"/>
                        <a:pt x="0" y="813"/>
                      </a:cubicBezTo>
                      <a:cubicBezTo>
                        <a:pt x="954" y="624"/>
                        <a:pt x="954" y="624"/>
                        <a:pt x="954" y="624"/>
                      </a:cubicBezTo>
                      <a:cubicBezTo>
                        <a:pt x="954" y="624"/>
                        <a:pt x="979" y="617"/>
                        <a:pt x="980" y="636"/>
                      </a:cubicBezTo>
                      <a:cubicBezTo>
                        <a:pt x="980" y="18"/>
                        <a:pt x="980" y="18"/>
                        <a:pt x="980" y="18"/>
                      </a:cubicBezTo>
                      <a:cubicBezTo>
                        <a:pt x="979" y="0"/>
                        <a:pt x="954" y="7"/>
                        <a:pt x="954" y="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350"/>
                </a:p>
              </p:txBody>
            </p:sp>
            <p:grpSp>
              <p:nvGrpSpPr>
                <p:cNvPr id="13" name="Group 12"/>
                <p:cNvGrpSpPr/>
                <p:nvPr/>
              </p:nvGrpSpPr>
              <p:grpSpPr>
                <a:xfrm>
                  <a:off x="8178085" y="5045386"/>
                  <a:ext cx="2355639" cy="948427"/>
                  <a:chOff x="5997180" y="6094851"/>
                  <a:chExt cx="2183166" cy="1089860"/>
                </a:xfrm>
              </p:grpSpPr>
              <p:sp>
                <p:nvSpPr>
                  <p:cNvPr id="14" name="Freeform 18"/>
                  <p:cNvSpPr>
                    <a:spLocks/>
                  </p:cNvSpPr>
                  <p:nvPr/>
                </p:nvSpPr>
                <p:spPr bwMode="auto">
                  <a:xfrm>
                    <a:off x="5997180" y="6094851"/>
                    <a:ext cx="2183166" cy="705913"/>
                  </a:xfrm>
                  <a:custGeom>
                    <a:avLst/>
                    <a:gdLst>
                      <a:gd name="T0" fmla="*/ 954 w 980"/>
                      <a:gd name="T1" fmla="*/ 7 h 317"/>
                      <a:gd name="T2" fmla="*/ 954 w 980"/>
                      <a:gd name="T3" fmla="*/ 7 h 317"/>
                      <a:gd name="T4" fmla="*/ 0 w 980"/>
                      <a:gd name="T5" fmla="*/ 196 h 317"/>
                      <a:gd name="T6" fmla="*/ 0 w 980"/>
                      <a:gd name="T7" fmla="*/ 317 h 317"/>
                      <a:gd name="T8" fmla="*/ 954 w 980"/>
                      <a:gd name="T9" fmla="*/ 128 h 317"/>
                      <a:gd name="T10" fmla="*/ 980 w 980"/>
                      <a:gd name="T11" fmla="*/ 140 h 317"/>
                      <a:gd name="T12" fmla="*/ 980 w 980"/>
                      <a:gd name="T13" fmla="*/ 18 h 317"/>
                      <a:gd name="T14" fmla="*/ 954 w 980"/>
                      <a:gd name="T15" fmla="*/ 7 h 3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0" h="317">
                        <a:moveTo>
                          <a:pt x="954" y="7"/>
                        </a:moveTo>
                        <a:cubicBezTo>
                          <a:pt x="954" y="7"/>
                          <a:pt x="954" y="7"/>
                          <a:pt x="954" y="7"/>
                        </a:cubicBezTo>
                        <a:cubicBezTo>
                          <a:pt x="0" y="196"/>
                          <a:pt x="0" y="196"/>
                          <a:pt x="0" y="196"/>
                        </a:cubicBezTo>
                        <a:cubicBezTo>
                          <a:pt x="0" y="317"/>
                          <a:pt x="0" y="317"/>
                          <a:pt x="0" y="317"/>
                        </a:cubicBezTo>
                        <a:cubicBezTo>
                          <a:pt x="954" y="128"/>
                          <a:pt x="954" y="128"/>
                          <a:pt x="954" y="128"/>
                        </a:cubicBezTo>
                        <a:cubicBezTo>
                          <a:pt x="954" y="128"/>
                          <a:pt x="979" y="121"/>
                          <a:pt x="980" y="140"/>
                        </a:cubicBezTo>
                        <a:cubicBezTo>
                          <a:pt x="980" y="18"/>
                          <a:pt x="980" y="18"/>
                          <a:pt x="980" y="18"/>
                        </a:cubicBezTo>
                        <a:cubicBezTo>
                          <a:pt x="979" y="0"/>
                          <a:pt x="954" y="7"/>
                          <a:pt x="954" y="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  <p:sp>
                <p:nvSpPr>
                  <p:cNvPr id="15" name="Freeform 24"/>
                  <p:cNvSpPr>
                    <a:spLocks/>
                  </p:cNvSpPr>
                  <p:nvPr/>
                </p:nvSpPr>
                <p:spPr bwMode="auto">
                  <a:xfrm>
                    <a:off x="5997180" y="6478798"/>
                    <a:ext cx="2183166" cy="705913"/>
                  </a:xfrm>
                  <a:custGeom>
                    <a:avLst/>
                    <a:gdLst>
                      <a:gd name="T0" fmla="*/ 954 w 980"/>
                      <a:gd name="T1" fmla="*/ 7 h 317"/>
                      <a:gd name="T2" fmla="*/ 954 w 980"/>
                      <a:gd name="T3" fmla="*/ 7 h 317"/>
                      <a:gd name="T4" fmla="*/ 0 w 980"/>
                      <a:gd name="T5" fmla="*/ 196 h 317"/>
                      <a:gd name="T6" fmla="*/ 0 w 980"/>
                      <a:gd name="T7" fmla="*/ 317 h 317"/>
                      <a:gd name="T8" fmla="*/ 954 w 980"/>
                      <a:gd name="T9" fmla="*/ 128 h 317"/>
                      <a:gd name="T10" fmla="*/ 980 w 980"/>
                      <a:gd name="T11" fmla="*/ 140 h 317"/>
                      <a:gd name="T12" fmla="*/ 980 w 980"/>
                      <a:gd name="T13" fmla="*/ 18 h 317"/>
                      <a:gd name="T14" fmla="*/ 954 w 980"/>
                      <a:gd name="T15" fmla="*/ 7 h 3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0" h="317">
                        <a:moveTo>
                          <a:pt x="954" y="7"/>
                        </a:moveTo>
                        <a:cubicBezTo>
                          <a:pt x="954" y="7"/>
                          <a:pt x="954" y="7"/>
                          <a:pt x="954" y="7"/>
                        </a:cubicBezTo>
                        <a:cubicBezTo>
                          <a:pt x="0" y="196"/>
                          <a:pt x="0" y="196"/>
                          <a:pt x="0" y="196"/>
                        </a:cubicBezTo>
                        <a:cubicBezTo>
                          <a:pt x="0" y="317"/>
                          <a:pt x="0" y="317"/>
                          <a:pt x="0" y="317"/>
                        </a:cubicBezTo>
                        <a:cubicBezTo>
                          <a:pt x="954" y="128"/>
                          <a:pt x="954" y="128"/>
                          <a:pt x="954" y="128"/>
                        </a:cubicBezTo>
                        <a:cubicBezTo>
                          <a:pt x="954" y="128"/>
                          <a:pt x="979" y="121"/>
                          <a:pt x="980" y="140"/>
                        </a:cubicBezTo>
                        <a:cubicBezTo>
                          <a:pt x="980" y="18"/>
                          <a:pt x="980" y="18"/>
                          <a:pt x="980" y="18"/>
                        </a:cubicBezTo>
                        <a:cubicBezTo>
                          <a:pt x="979" y="0"/>
                          <a:pt x="954" y="7"/>
                          <a:pt x="954" y="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</p:grpSp>
          </p:grpSp>
        </p:grpSp>
        <p:grpSp>
          <p:nvGrpSpPr>
            <p:cNvPr id="5" name="Group 4"/>
            <p:cNvGrpSpPr/>
            <p:nvPr/>
          </p:nvGrpSpPr>
          <p:grpSpPr>
            <a:xfrm rot="4856481" flipV="1">
              <a:off x="10057064" y="1876837"/>
              <a:ext cx="245378" cy="278944"/>
              <a:chOff x="9492343" y="537029"/>
              <a:chExt cx="174171" cy="278944"/>
            </a:xfrm>
          </p:grpSpPr>
          <p:sp>
            <p:nvSpPr>
              <p:cNvPr id="7" name="Chevron 6"/>
              <p:cNvSpPr/>
              <p:nvPr/>
            </p:nvSpPr>
            <p:spPr>
              <a:xfrm rot="5400000">
                <a:off x="9492343" y="537029"/>
                <a:ext cx="174171" cy="174171"/>
              </a:xfrm>
              <a:prstGeom prst="chevron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Chevron 7"/>
              <p:cNvSpPr/>
              <p:nvPr/>
            </p:nvSpPr>
            <p:spPr>
              <a:xfrm rot="5400000">
                <a:off x="9492343" y="641802"/>
                <a:ext cx="174171" cy="174171"/>
              </a:xfrm>
              <a:prstGeom prst="chevron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" name="Freeform 34"/>
            <p:cNvSpPr>
              <a:spLocks noEditPoints="1"/>
            </p:cNvSpPr>
            <p:nvPr/>
          </p:nvSpPr>
          <p:spPr bwMode="auto">
            <a:xfrm>
              <a:off x="9070948" y="2179257"/>
              <a:ext cx="558402" cy="581271"/>
            </a:xfrm>
            <a:custGeom>
              <a:avLst/>
              <a:gdLst>
                <a:gd name="T0" fmla="*/ 50 w 124"/>
                <a:gd name="T1" fmla="*/ 52 h 128"/>
                <a:gd name="T2" fmla="*/ 56 w 124"/>
                <a:gd name="T3" fmla="*/ 46 h 128"/>
                <a:gd name="T4" fmla="*/ 50 w 124"/>
                <a:gd name="T5" fmla="*/ 40 h 128"/>
                <a:gd name="T6" fmla="*/ 44 w 124"/>
                <a:gd name="T7" fmla="*/ 46 h 128"/>
                <a:gd name="T8" fmla="*/ 50 w 124"/>
                <a:gd name="T9" fmla="*/ 52 h 128"/>
                <a:gd name="T10" fmla="*/ 26 w 124"/>
                <a:gd name="T11" fmla="*/ 52 h 128"/>
                <a:gd name="T12" fmla="*/ 32 w 124"/>
                <a:gd name="T13" fmla="*/ 46 h 128"/>
                <a:gd name="T14" fmla="*/ 26 w 124"/>
                <a:gd name="T15" fmla="*/ 40 h 128"/>
                <a:gd name="T16" fmla="*/ 20 w 124"/>
                <a:gd name="T17" fmla="*/ 46 h 128"/>
                <a:gd name="T18" fmla="*/ 26 w 124"/>
                <a:gd name="T19" fmla="*/ 52 h 128"/>
                <a:gd name="T20" fmla="*/ 74 w 124"/>
                <a:gd name="T21" fmla="*/ 52 h 128"/>
                <a:gd name="T22" fmla="*/ 80 w 124"/>
                <a:gd name="T23" fmla="*/ 46 h 128"/>
                <a:gd name="T24" fmla="*/ 74 w 124"/>
                <a:gd name="T25" fmla="*/ 40 h 128"/>
                <a:gd name="T26" fmla="*/ 68 w 124"/>
                <a:gd name="T27" fmla="*/ 46 h 128"/>
                <a:gd name="T28" fmla="*/ 74 w 124"/>
                <a:gd name="T29" fmla="*/ 52 h 128"/>
                <a:gd name="T30" fmla="*/ 108 w 124"/>
                <a:gd name="T31" fmla="*/ 37 h 128"/>
                <a:gd name="T32" fmla="*/ 108 w 124"/>
                <a:gd name="T33" fmla="*/ 40 h 128"/>
                <a:gd name="T34" fmla="*/ 107 w 124"/>
                <a:gd name="T35" fmla="*/ 47 h 128"/>
                <a:gd name="T36" fmla="*/ 116 w 124"/>
                <a:gd name="T37" fmla="*/ 70 h 128"/>
                <a:gd name="T38" fmla="*/ 96 w 124"/>
                <a:gd name="T39" fmla="*/ 102 h 128"/>
                <a:gd name="T40" fmla="*/ 96 w 124"/>
                <a:gd name="T41" fmla="*/ 116 h 128"/>
                <a:gd name="T42" fmla="*/ 82 w 124"/>
                <a:gd name="T43" fmla="*/ 107 h 128"/>
                <a:gd name="T44" fmla="*/ 72 w 124"/>
                <a:gd name="T45" fmla="*/ 108 h 128"/>
                <a:gd name="T46" fmla="*/ 49 w 124"/>
                <a:gd name="T47" fmla="*/ 100 h 128"/>
                <a:gd name="T48" fmla="*/ 42 w 124"/>
                <a:gd name="T49" fmla="*/ 100 h 128"/>
                <a:gd name="T50" fmla="*/ 37 w 124"/>
                <a:gd name="T51" fmla="*/ 100 h 128"/>
                <a:gd name="T52" fmla="*/ 72 w 124"/>
                <a:gd name="T53" fmla="*/ 115 h 128"/>
                <a:gd name="T54" fmla="*/ 82 w 124"/>
                <a:gd name="T55" fmla="*/ 114 h 128"/>
                <a:gd name="T56" fmla="*/ 104 w 124"/>
                <a:gd name="T57" fmla="*/ 128 h 128"/>
                <a:gd name="T58" fmla="*/ 104 w 124"/>
                <a:gd name="T59" fmla="*/ 105 h 128"/>
                <a:gd name="T60" fmla="*/ 124 w 124"/>
                <a:gd name="T61" fmla="*/ 69 h 128"/>
                <a:gd name="T62" fmla="*/ 108 w 124"/>
                <a:gd name="T63" fmla="*/ 37 h 128"/>
                <a:gd name="T64" fmla="*/ 39 w 124"/>
                <a:gd name="T65" fmla="*/ 91 h 128"/>
                <a:gd name="T66" fmla="*/ 52 w 124"/>
                <a:gd name="T67" fmla="*/ 92 h 128"/>
                <a:gd name="T68" fmla="*/ 100 w 124"/>
                <a:gd name="T69" fmla="*/ 45 h 128"/>
                <a:gd name="T70" fmla="*/ 52 w 124"/>
                <a:gd name="T71" fmla="*/ 0 h 128"/>
                <a:gd name="T72" fmla="*/ 0 w 124"/>
                <a:gd name="T73" fmla="*/ 45 h 128"/>
                <a:gd name="T74" fmla="*/ 16 w 124"/>
                <a:gd name="T75" fmla="*/ 81 h 128"/>
                <a:gd name="T76" fmla="*/ 16 w 124"/>
                <a:gd name="T77" fmla="*/ 104 h 128"/>
                <a:gd name="T78" fmla="*/ 39 w 124"/>
                <a:gd name="T79" fmla="*/ 91 h 128"/>
                <a:gd name="T80" fmla="*/ 8 w 124"/>
                <a:gd name="T81" fmla="*/ 46 h 128"/>
                <a:gd name="T82" fmla="*/ 52 w 124"/>
                <a:gd name="T83" fmla="*/ 8 h 128"/>
                <a:gd name="T84" fmla="*/ 92 w 124"/>
                <a:gd name="T85" fmla="*/ 46 h 128"/>
                <a:gd name="T86" fmla="*/ 52 w 124"/>
                <a:gd name="T87" fmla="*/ 84 h 128"/>
                <a:gd name="T88" fmla="*/ 38 w 124"/>
                <a:gd name="T89" fmla="*/ 83 h 128"/>
                <a:gd name="T90" fmla="*/ 24 w 124"/>
                <a:gd name="T91" fmla="*/ 92 h 128"/>
                <a:gd name="T92" fmla="*/ 24 w 124"/>
                <a:gd name="T93" fmla="*/ 78 h 128"/>
                <a:gd name="T94" fmla="*/ 8 w 124"/>
                <a:gd name="T95" fmla="*/ 4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4" h="128">
                  <a:moveTo>
                    <a:pt x="50" y="52"/>
                  </a:moveTo>
                  <a:cubicBezTo>
                    <a:pt x="53" y="52"/>
                    <a:pt x="56" y="49"/>
                    <a:pt x="56" y="46"/>
                  </a:cubicBezTo>
                  <a:cubicBezTo>
                    <a:pt x="56" y="43"/>
                    <a:pt x="53" y="40"/>
                    <a:pt x="50" y="40"/>
                  </a:cubicBezTo>
                  <a:cubicBezTo>
                    <a:pt x="47" y="40"/>
                    <a:pt x="44" y="43"/>
                    <a:pt x="44" y="46"/>
                  </a:cubicBezTo>
                  <a:cubicBezTo>
                    <a:pt x="44" y="49"/>
                    <a:pt x="47" y="52"/>
                    <a:pt x="50" y="52"/>
                  </a:cubicBezTo>
                  <a:close/>
                  <a:moveTo>
                    <a:pt x="26" y="52"/>
                  </a:moveTo>
                  <a:cubicBezTo>
                    <a:pt x="29" y="52"/>
                    <a:pt x="32" y="49"/>
                    <a:pt x="32" y="46"/>
                  </a:cubicBezTo>
                  <a:cubicBezTo>
                    <a:pt x="32" y="43"/>
                    <a:pt x="29" y="40"/>
                    <a:pt x="26" y="40"/>
                  </a:cubicBezTo>
                  <a:cubicBezTo>
                    <a:pt x="23" y="40"/>
                    <a:pt x="20" y="43"/>
                    <a:pt x="20" y="46"/>
                  </a:cubicBezTo>
                  <a:cubicBezTo>
                    <a:pt x="20" y="49"/>
                    <a:pt x="23" y="52"/>
                    <a:pt x="26" y="52"/>
                  </a:cubicBezTo>
                  <a:close/>
                  <a:moveTo>
                    <a:pt x="74" y="52"/>
                  </a:moveTo>
                  <a:cubicBezTo>
                    <a:pt x="77" y="52"/>
                    <a:pt x="80" y="49"/>
                    <a:pt x="80" y="46"/>
                  </a:cubicBezTo>
                  <a:cubicBezTo>
                    <a:pt x="80" y="43"/>
                    <a:pt x="77" y="40"/>
                    <a:pt x="74" y="40"/>
                  </a:cubicBezTo>
                  <a:cubicBezTo>
                    <a:pt x="71" y="40"/>
                    <a:pt x="68" y="43"/>
                    <a:pt x="68" y="46"/>
                  </a:cubicBezTo>
                  <a:cubicBezTo>
                    <a:pt x="68" y="49"/>
                    <a:pt x="71" y="52"/>
                    <a:pt x="74" y="52"/>
                  </a:cubicBezTo>
                  <a:close/>
                  <a:moveTo>
                    <a:pt x="108" y="37"/>
                  </a:moveTo>
                  <a:cubicBezTo>
                    <a:pt x="108" y="38"/>
                    <a:pt x="108" y="39"/>
                    <a:pt x="108" y="40"/>
                  </a:cubicBezTo>
                  <a:cubicBezTo>
                    <a:pt x="108" y="43"/>
                    <a:pt x="108" y="45"/>
                    <a:pt x="107" y="47"/>
                  </a:cubicBezTo>
                  <a:cubicBezTo>
                    <a:pt x="113" y="54"/>
                    <a:pt x="116" y="62"/>
                    <a:pt x="116" y="70"/>
                  </a:cubicBezTo>
                  <a:cubicBezTo>
                    <a:pt x="116" y="83"/>
                    <a:pt x="108" y="95"/>
                    <a:pt x="96" y="102"/>
                  </a:cubicBezTo>
                  <a:cubicBezTo>
                    <a:pt x="96" y="116"/>
                    <a:pt x="96" y="116"/>
                    <a:pt x="96" y="116"/>
                  </a:cubicBezTo>
                  <a:cubicBezTo>
                    <a:pt x="82" y="107"/>
                    <a:pt x="82" y="107"/>
                    <a:pt x="82" y="107"/>
                  </a:cubicBezTo>
                  <a:cubicBezTo>
                    <a:pt x="79" y="108"/>
                    <a:pt x="76" y="108"/>
                    <a:pt x="72" y="108"/>
                  </a:cubicBezTo>
                  <a:cubicBezTo>
                    <a:pt x="62" y="108"/>
                    <a:pt x="56" y="105"/>
                    <a:pt x="49" y="100"/>
                  </a:cubicBezTo>
                  <a:cubicBezTo>
                    <a:pt x="46" y="100"/>
                    <a:pt x="44" y="100"/>
                    <a:pt x="42" y="100"/>
                  </a:cubicBezTo>
                  <a:cubicBezTo>
                    <a:pt x="40" y="100"/>
                    <a:pt x="39" y="100"/>
                    <a:pt x="37" y="100"/>
                  </a:cubicBezTo>
                  <a:cubicBezTo>
                    <a:pt x="47" y="109"/>
                    <a:pt x="57" y="115"/>
                    <a:pt x="72" y="115"/>
                  </a:cubicBezTo>
                  <a:cubicBezTo>
                    <a:pt x="75" y="115"/>
                    <a:pt x="78" y="115"/>
                    <a:pt x="82" y="114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16" y="97"/>
                    <a:pt x="124" y="84"/>
                    <a:pt x="124" y="69"/>
                  </a:cubicBezTo>
                  <a:cubicBezTo>
                    <a:pt x="124" y="57"/>
                    <a:pt x="118" y="45"/>
                    <a:pt x="108" y="37"/>
                  </a:cubicBezTo>
                  <a:close/>
                  <a:moveTo>
                    <a:pt x="39" y="91"/>
                  </a:moveTo>
                  <a:cubicBezTo>
                    <a:pt x="42" y="91"/>
                    <a:pt x="49" y="92"/>
                    <a:pt x="52" y="92"/>
                  </a:cubicBezTo>
                  <a:cubicBezTo>
                    <a:pt x="81" y="92"/>
                    <a:pt x="100" y="71"/>
                    <a:pt x="100" y="45"/>
                  </a:cubicBezTo>
                  <a:cubicBezTo>
                    <a:pt x="100" y="20"/>
                    <a:pt x="76" y="0"/>
                    <a:pt x="52" y="0"/>
                  </a:cubicBezTo>
                  <a:cubicBezTo>
                    <a:pt x="23" y="0"/>
                    <a:pt x="0" y="20"/>
                    <a:pt x="0" y="45"/>
                  </a:cubicBezTo>
                  <a:cubicBezTo>
                    <a:pt x="0" y="60"/>
                    <a:pt x="6" y="72"/>
                    <a:pt x="16" y="81"/>
                  </a:cubicBezTo>
                  <a:cubicBezTo>
                    <a:pt x="16" y="104"/>
                    <a:pt x="16" y="104"/>
                    <a:pt x="16" y="104"/>
                  </a:cubicBezTo>
                  <a:lnTo>
                    <a:pt x="39" y="91"/>
                  </a:lnTo>
                  <a:close/>
                  <a:moveTo>
                    <a:pt x="8" y="46"/>
                  </a:moveTo>
                  <a:cubicBezTo>
                    <a:pt x="8" y="25"/>
                    <a:pt x="27" y="8"/>
                    <a:pt x="52" y="8"/>
                  </a:cubicBezTo>
                  <a:cubicBezTo>
                    <a:pt x="72" y="8"/>
                    <a:pt x="92" y="25"/>
                    <a:pt x="92" y="46"/>
                  </a:cubicBezTo>
                  <a:cubicBezTo>
                    <a:pt x="92" y="67"/>
                    <a:pt x="76" y="84"/>
                    <a:pt x="52" y="84"/>
                  </a:cubicBezTo>
                  <a:cubicBezTo>
                    <a:pt x="48" y="84"/>
                    <a:pt x="41" y="84"/>
                    <a:pt x="38" y="83"/>
                  </a:cubicBezTo>
                  <a:cubicBezTo>
                    <a:pt x="24" y="92"/>
                    <a:pt x="24" y="92"/>
                    <a:pt x="24" y="92"/>
                  </a:cubicBezTo>
                  <a:cubicBezTo>
                    <a:pt x="24" y="78"/>
                    <a:pt x="24" y="78"/>
                    <a:pt x="24" y="78"/>
                  </a:cubicBezTo>
                  <a:cubicBezTo>
                    <a:pt x="14" y="70"/>
                    <a:pt x="8" y="59"/>
                    <a:pt x="8" y="46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572631" y="1903414"/>
            <a:ext cx="1768121" cy="3221732"/>
            <a:chOff x="6015655" y="1698170"/>
            <a:chExt cx="2357495" cy="4295643"/>
          </a:xfrm>
        </p:grpSpPr>
        <p:grpSp>
          <p:nvGrpSpPr>
            <p:cNvPr id="17" name="Group 16"/>
            <p:cNvGrpSpPr/>
            <p:nvPr/>
          </p:nvGrpSpPr>
          <p:grpSpPr>
            <a:xfrm>
              <a:off x="6015655" y="1698170"/>
              <a:ext cx="2357495" cy="4295643"/>
              <a:chOff x="6015655" y="1698170"/>
              <a:chExt cx="2357495" cy="4295643"/>
            </a:xfrm>
          </p:grpSpPr>
          <p:sp>
            <p:nvSpPr>
              <p:cNvPr id="22" name="Rectangle 81"/>
              <p:cNvSpPr/>
              <p:nvPr/>
            </p:nvSpPr>
            <p:spPr>
              <a:xfrm>
                <a:off x="6040625" y="2936527"/>
                <a:ext cx="2224677" cy="2491377"/>
              </a:xfrm>
              <a:custGeom>
                <a:avLst/>
                <a:gdLst>
                  <a:gd name="connsiteX0" fmla="*/ 0 w 1988457"/>
                  <a:gd name="connsiteY0" fmla="*/ 0 h 1988457"/>
                  <a:gd name="connsiteX1" fmla="*/ 1988457 w 1988457"/>
                  <a:gd name="connsiteY1" fmla="*/ 0 h 1988457"/>
                  <a:gd name="connsiteX2" fmla="*/ 1988457 w 1988457"/>
                  <a:gd name="connsiteY2" fmla="*/ 1988457 h 1988457"/>
                  <a:gd name="connsiteX3" fmla="*/ 0 w 1988457"/>
                  <a:gd name="connsiteY3" fmla="*/ 1988457 h 1988457"/>
                  <a:gd name="connsiteX4" fmla="*/ 0 w 1988457"/>
                  <a:gd name="connsiteY4" fmla="*/ 0 h 1988457"/>
                  <a:gd name="connsiteX0" fmla="*/ 0 w 2163717"/>
                  <a:gd name="connsiteY0" fmla="*/ 342900 h 2331357"/>
                  <a:gd name="connsiteX1" fmla="*/ 2163717 w 2163717"/>
                  <a:gd name="connsiteY1" fmla="*/ 0 h 2331357"/>
                  <a:gd name="connsiteX2" fmla="*/ 1988457 w 2163717"/>
                  <a:gd name="connsiteY2" fmla="*/ 2331357 h 2331357"/>
                  <a:gd name="connsiteX3" fmla="*/ 0 w 2163717"/>
                  <a:gd name="connsiteY3" fmla="*/ 2331357 h 2331357"/>
                  <a:gd name="connsiteX4" fmla="*/ 0 w 2163717"/>
                  <a:gd name="connsiteY4" fmla="*/ 342900 h 2331357"/>
                  <a:gd name="connsiteX0" fmla="*/ 0 w 2224677"/>
                  <a:gd name="connsiteY0" fmla="*/ 342900 h 2331357"/>
                  <a:gd name="connsiteX1" fmla="*/ 2163717 w 2224677"/>
                  <a:gd name="connsiteY1" fmla="*/ 0 h 2331357"/>
                  <a:gd name="connsiteX2" fmla="*/ 2224677 w 2224677"/>
                  <a:gd name="connsiteY2" fmla="*/ 2140857 h 2331357"/>
                  <a:gd name="connsiteX3" fmla="*/ 0 w 2224677"/>
                  <a:gd name="connsiteY3" fmla="*/ 2331357 h 2331357"/>
                  <a:gd name="connsiteX4" fmla="*/ 0 w 2224677"/>
                  <a:gd name="connsiteY4" fmla="*/ 342900 h 2331357"/>
                  <a:gd name="connsiteX0" fmla="*/ 0 w 2224677"/>
                  <a:gd name="connsiteY0" fmla="*/ 342900 h 2491377"/>
                  <a:gd name="connsiteX1" fmla="*/ 2163717 w 2224677"/>
                  <a:gd name="connsiteY1" fmla="*/ 0 h 2491377"/>
                  <a:gd name="connsiteX2" fmla="*/ 2224677 w 2224677"/>
                  <a:gd name="connsiteY2" fmla="*/ 2140857 h 2491377"/>
                  <a:gd name="connsiteX3" fmla="*/ 7620 w 2224677"/>
                  <a:gd name="connsiteY3" fmla="*/ 2491377 h 2491377"/>
                  <a:gd name="connsiteX4" fmla="*/ 0 w 2224677"/>
                  <a:gd name="connsiteY4" fmla="*/ 342900 h 2491377"/>
                  <a:gd name="connsiteX0" fmla="*/ 91440 w 2217057"/>
                  <a:gd name="connsiteY0" fmla="*/ 502920 h 2491377"/>
                  <a:gd name="connsiteX1" fmla="*/ 2156097 w 2217057"/>
                  <a:gd name="connsiteY1" fmla="*/ 0 h 2491377"/>
                  <a:gd name="connsiteX2" fmla="*/ 2217057 w 2217057"/>
                  <a:gd name="connsiteY2" fmla="*/ 2140857 h 2491377"/>
                  <a:gd name="connsiteX3" fmla="*/ 0 w 2217057"/>
                  <a:gd name="connsiteY3" fmla="*/ 2491377 h 2491377"/>
                  <a:gd name="connsiteX4" fmla="*/ 91440 w 2217057"/>
                  <a:gd name="connsiteY4" fmla="*/ 502920 h 2491377"/>
                  <a:gd name="connsiteX0" fmla="*/ 7620 w 2217057"/>
                  <a:gd name="connsiteY0" fmla="*/ 320040 h 2491377"/>
                  <a:gd name="connsiteX1" fmla="*/ 2156097 w 2217057"/>
                  <a:gd name="connsiteY1" fmla="*/ 0 h 2491377"/>
                  <a:gd name="connsiteX2" fmla="*/ 2217057 w 2217057"/>
                  <a:gd name="connsiteY2" fmla="*/ 2140857 h 2491377"/>
                  <a:gd name="connsiteX3" fmla="*/ 0 w 2217057"/>
                  <a:gd name="connsiteY3" fmla="*/ 2491377 h 2491377"/>
                  <a:gd name="connsiteX4" fmla="*/ 7620 w 221705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4085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3323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2561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4677" h="2491377">
                    <a:moveTo>
                      <a:pt x="0" y="320040"/>
                    </a:moveTo>
                    <a:lnTo>
                      <a:pt x="2163717" y="0"/>
                    </a:lnTo>
                    <a:lnTo>
                      <a:pt x="2224677" y="2125617"/>
                    </a:lnTo>
                    <a:lnTo>
                      <a:pt x="7620" y="2491377"/>
                    </a:lnTo>
                    <a:lnTo>
                      <a:pt x="0" y="3200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88900" dir="10800000">
                  <a:prstClr val="black">
                    <a:alpha val="2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grpSp>
            <p:nvGrpSpPr>
              <p:cNvPr id="23" name="Group 22"/>
              <p:cNvGrpSpPr/>
              <p:nvPr/>
            </p:nvGrpSpPr>
            <p:grpSpPr>
              <a:xfrm>
                <a:off x="6015655" y="1698170"/>
                <a:ext cx="2357495" cy="4295643"/>
                <a:chOff x="6015655" y="1698170"/>
                <a:chExt cx="2357495" cy="4295643"/>
              </a:xfrm>
            </p:grpSpPr>
            <p:sp>
              <p:nvSpPr>
                <p:cNvPr id="24" name="Freeform 7"/>
                <p:cNvSpPr>
                  <a:spLocks/>
                </p:cNvSpPr>
                <p:nvPr/>
              </p:nvSpPr>
              <p:spPr bwMode="auto">
                <a:xfrm>
                  <a:off x="8178085" y="1792563"/>
                  <a:ext cx="195065" cy="1218124"/>
                </a:xfrm>
                <a:custGeom>
                  <a:avLst/>
                  <a:gdLst>
                    <a:gd name="T0" fmla="*/ 54 w 81"/>
                    <a:gd name="T1" fmla="*/ 575 h 628"/>
                    <a:gd name="T2" fmla="*/ 54 w 81"/>
                    <a:gd name="T3" fmla="*/ 0 h 628"/>
                    <a:gd name="T4" fmla="*/ 0 w 81"/>
                    <a:gd name="T5" fmla="*/ 11 h 628"/>
                    <a:gd name="T6" fmla="*/ 0 w 81"/>
                    <a:gd name="T7" fmla="*/ 628 h 628"/>
                    <a:gd name="T8" fmla="*/ 54 w 81"/>
                    <a:gd name="T9" fmla="*/ 617 h 628"/>
                    <a:gd name="T10" fmla="*/ 54 w 81"/>
                    <a:gd name="T11" fmla="*/ 617 h 628"/>
                    <a:gd name="T12" fmla="*/ 80 w 81"/>
                    <a:gd name="T13" fmla="*/ 587 h 628"/>
                    <a:gd name="T14" fmla="*/ 54 w 81"/>
                    <a:gd name="T15" fmla="*/ 575 h 6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1" h="628">
                      <a:moveTo>
                        <a:pt x="54" y="575"/>
                      </a:move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628"/>
                        <a:pt x="0" y="628"/>
                        <a:pt x="0" y="628"/>
                      </a:cubicBezTo>
                      <a:cubicBezTo>
                        <a:pt x="54" y="617"/>
                        <a:pt x="54" y="617"/>
                        <a:pt x="54" y="617"/>
                      </a:cubicBezTo>
                      <a:cubicBezTo>
                        <a:pt x="54" y="617"/>
                        <a:pt x="54" y="617"/>
                        <a:pt x="54" y="617"/>
                      </a:cubicBezTo>
                      <a:cubicBezTo>
                        <a:pt x="54" y="617"/>
                        <a:pt x="81" y="613"/>
                        <a:pt x="80" y="587"/>
                      </a:cubicBezTo>
                      <a:cubicBezTo>
                        <a:pt x="79" y="568"/>
                        <a:pt x="54" y="575"/>
                        <a:pt x="54" y="575"/>
                      </a:cubicBez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350"/>
                </a:p>
              </p:txBody>
            </p:sp>
            <p:sp>
              <p:nvSpPr>
                <p:cNvPr id="25" name="Freeform 8"/>
                <p:cNvSpPr>
                  <a:spLocks/>
                </p:cNvSpPr>
                <p:nvPr/>
              </p:nvSpPr>
              <p:spPr bwMode="auto">
                <a:xfrm>
                  <a:off x="6015655" y="1698170"/>
                  <a:ext cx="2355639" cy="1576218"/>
                </a:xfrm>
                <a:custGeom>
                  <a:avLst/>
                  <a:gdLst>
                    <a:gd name="T0" fmla="*/ 954 w 980"/>
                    <a:gd name="T1" fmla="*/ 7 h 813"/>
                    <a:gd name="T2" fmla="*/ 954 w 980"/>
                    <a:gd name="T3" fmla="*/ 7 h 813"/>
                    <a:gd name="T4" fmla="*/ 0 w 980"/>
                    <a:gd name="T5" fmla="*/ 196 h 813"/>
                    <a:gd name="T6" fmla="*/ 0 w 980"/>
                    <a:gd name="T7" fmla="*/ 813 h 813"/>
                    <a:gd name="T8" fmla="*/ 954 w 980"/>
                    <a:gd name="T9" fmla="*/ 624 h 813"/>
                    <a:gd name="T10" fmla="*/ 980 w 980"/>
                    <a:gd name="T11" fmla="*/ 636 h 813"/>
                    <a:gd name="T12" fmla="*/ 980 w 980"/>
                    <a:gd name="T13" fmla="*/ 18 h 813"/>
                    <a:gd name="T14" fmla="*/ 954 w 980"/>
                    <a:gd name="T15" fmla="*/ 7 h 8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80" h="813">
                      <a:moveTo>
                        <a:pt x="954" y="7"/>
                      </a:moveTo>
                      <a:cubicBezTo>
                        <a:pt x="954" y="7"/>
                        <a:pt x="954" y="7"/>
                        <a:pt x="954" y="7"/>
                      </a:cubicBezTo>
                      <a:cubicBezTo>
                        <a:pt x="0" y="196"/>
                        <a:pt x="0" y="196"/>
                        <a:pt x="0" y="196"/>
                      </a:cubicBezTo>
                      <a:cubicBezTo>
                        <a:pt x="0" y="813"/>
                        <a:pt x="0" y="813"/>
                        <a:pt x="0" y="813"/>
                      </a:cubicBezTo>
                      <a:cubicBezTo>
                        <a:pt x="954" y="624"/>
                        <a:pt x="954" y="624"/>
                        <a:pt x="954" y="624"/>
                      </a:cubicBezTo>
                      <a:cubicBezTo>
                        <a:pt x="954" y="624"/>
                        <a:pt x="979" y="617"/>
                        <a:pt x="980" y="636"/>
                      </a:cubicBezTo>
                      <a:cubicBezTo>
                        <a:pt x="980" y="18"/>
                        <a:pt x="980" y="18"/>
                        <a:pt x="980" y="18"/>
                      </a:cubicBezTo>
                      <a:cubicBezTo>
                        <a:pt x="979" y="0"/>
                        <a:pt x="954" y="7"/>
                        <a:pt x="954" y="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350"/>
                </a:p>
              </p:txBody>
            </p:sp>
            <p:grpSp>
              <p:nvGrpSpPr>
                <p:cNvPr id="26" name="Group 25"/>
                <p:cNvGrpSpPr/>
                <p:nvPr/>
              </p:nvGrpSpPr>
              <p:grpSpPr>
                <a:xfrm>
                  <a:off x="8178085" y="5139779"/>
                  <a:ext cx="195065" cy="590334"/>
                  <a:chOff x="5997180" y="6203320"/>
                  <a:chExt cx="180783" cy="678367"/>
                </a:xfrm>
              </p:grpSpPr>
              <p:sp>
                <p:nvSpPr>
                  <p:cNvPr id="30" name="Freeform 13"/>
                  <p:cNvSpPr>
                    <a:spLocks/>
                  </p:cNvSpPr>
                  <p:nvPr/>
                </p:nvSpPr>
                <p:spPr bwMode="auto">
                  <a:xfrm>
                    <a:off x="5997180" y="6203320"/>
                    <a:ext cx="180783" cy="294418"/>
                  </a:xfrm>
                  <a:custGeom>
                    <a:avLst/>
                    <a:gdLst>
                      <a:gd name="T0" fmla="*/ 54 w 81"/>
                      <a:gd name="T1" fmla="*/ 79 h 132"/>
                      <a:gd name="T2" fmla="*/ 54 w 81"/>
                      <a:gd name="T3" fmla="*/ 0 h 132"/>
                      <a:gd name="T4" fmla="*/ 0 w 81"/>
                      <a:gd name="T5" fmla="*/ 11 h 132"/>
                      <a:gd name="T6" fmla="*/ 0 w 81"/>
                      <a:gd name="T7" fmla="*/ 132 h 132"/>
                      <a:gd name="T8" fmla="*/ 54 w 81"/>
                      <a:gd name="T9" fmla="*/ 121 h 132"/>
                      <a:gd name="T10" fmla="*/ 54 w 81"/>
                      <a:gd name="T11" fmla="*/ 121 h 132"/>
                      <a:gd name="T12" fmla="*/ 80 w 81"/>
                      <a:gd name="T13" fmla="*/ 91 h 132"/>
                      <a:gd name="T14" fmla="*/ 54 w 81"/>
                      <a:gd name="T15" fmla="*/ 79 h 1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1" h="132">
                        <a:moveTo>
                          <a:pt x="54" y="79"/>
                        </a:moveTo>
                        <a:cubicBezTo>
                          <a:pt x="54" y="0"/>
                          <a:pt x="54" y="0"/>
                          <a:pt x="54" y="0"/>
                        </a:cubicBezTo>
                        <a:cubicBezTo>
                          <a:pt x="0" y="11"/>
                          <a:pt x="0" y="11"/>
                          <a:pt x="0" y="11"/>
                        </a:cubicBezTo>
                        <a:cubicBezTo>
                          <a:pt x="0" y="132"/>
                          <a:pt x="0" y="132"/>
                          <a:pt x="0" y="132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81" y="117"/>
                          <a:pt x="80" y="91"/>
                        </a:cubicBezTo>
                        <a:cubicBezTo>
                          <a:pt x="79" y="72"/>
                          <a:pt x="54" y="79"/>
                          <a:pt x="54" y="79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  <p:sp>
                <p:nvSpPr>
                  <p:cNvPr id="31" name="Freeform 19"/>
                  <p:cNvSpPr>
                    <a:spLocks/>
                  </p:cNvSpPr>
                  <p:nvPr/>
                </p:nvSpPr>
                <p:spPr bwMode="auto">
                  <a:xfrm>
                    <a:off x="5997180" y="6587269"/>
                    <a:ext cx="180783" cy="294418"/>
                  </a:xfrm>
                  <a:custGeom>
                    <a:avLst/>
                    <a:gdLst>
                      <a:gd name="T0" fmla="*/ 54 w 81"/>
                      <a:gd name="T1" fmla="*/ 79 h 132"/>
                      <a:gd name="T2" fmla="*/ 54 w 81"/>
                      <a:gd name="T3" fmla="*/ 0 h 132"/>
                      <a:gd name="T4" fmla="*/ 0 w 81"/>
                      <a:gd name="T5" fmla="*/ 11 h 132"/>
                      <a:gd name="T6" fmla="*/ 0 w 81"/>
                      <a:gd name="T7" fmla="*/ 132 h 132"/>
                      <a:gd name="T8" fmla="*/ 54 w 81"/>
                      <a:gd name="T9" fmla="*/ 121 h 132"/>
                      <a:gd name="T10" fmla="*/ 54 w 81"/>
                      <a:gd name="T11" fmla="*/ 121 h 132"/>
                      <a:gd name="T12" fmla="*/ 80 w 81"/>
                      <a:gd name="T13" fmla="*/ 91 h 132"/>
                      <a:gd name="T14" fmla="*/ 54 w 81"/>
                      <a:gd name="T15" fmla="*/ 79 h 1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1" h="132">
                        <a:moveTo>
                          <a:pt x="54" y="79"/>
                        </a:moveTo>
                        <a:cubicBezTo>
                          <a:pt x="54" y="0"/>
                          <a:pt x="54" y="0"/>
                          <a:pt x="54" y="0"/>
                        </a:cubicBezTo>
                        <a:cubicBezTo>
                          <a:pt x="0" y="11"/>
                          <a:pt x="0" y="11"/>
                          <a:pt x="0" y="11"/>
                        </a:cubicBezTo>
                        <a:cubicBezTo>
                          <a:pt x="0" y="132"/>
                          <a:pt x="0" y="132"/>
                          <a:pt x="0" y="132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81" y="117"/>
                          <a:pt x="80" y="91"/>
                        </a:cubicBezTo>
                        <a:cubicBezTo>
                          <a:pt x="79" y="72"/>
                          <a:pt x="54" y="79"/>
                          <a:pt x="54" y="79"/>
                        </a:cubicBezTo>
                        <a:close/>
                      </a:path>
                    </a:pathLst>
                  </a:custGeom>
                  <a:solidFill>
                    <a:schemeClr val="accent3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</p:grpSp>
            <p:grpSp>
              <p:nvGrpSpPr>
                <p:cNvPr id="27" name="Group 26"/>
                <p:cNvGrpSpPr/>
                <p:nvPr/>
              </p:nvGrpSpPr>
              <p:grpSpPr>
                <a:xfrm>
                  <a:off x="6015655" y="5045386"/>
                  <a:ext cx="2355639" cy="948427"/>
                  <a:chOff x="3993076" y="6094851"/>
                  <a:chExt cx="2183166" cy="1089860"/>
                </a:xfrm>
              </p:grpSpPr>
              <p:sp>
                <p:nvSpPr>
                  <p:cNvPr id="28" name="Freeform 14"/>
                  <p:cNvSpPr>
                    <a:spLocks/>
                  </p:cNvSpPr>
                  <p:nvPr/>
                </p:nvSpPr>
                <p:spPr bwMode="auto">
                  <a:xfrm>
                    <a:off x="3993076" y="6094851"/>
                    <a:ext cx="2183166" cy="705913"/>
                  </a:xfrm>
                  <a:custGeom>
                    <a:avLst/>
                    <a:gdLst>
                      <a:gd name="T0" fmla="*/ 954 w 980"/>
                      <a:gd name="T1" fmla="*/ 7 h 317"/>
                      <a:gd name="T2" fmla="*/ 954 w 980"/>
                      <a:gd name="T3" fmla="*/ 7 h 317"/>
                      <a:gd name="T4" fmla="*/ 0 w 980"/>
                      <a:gd name="T5" fmla="*/ 196 h 317"/>
                      <a:gd name="T6" fmla="*/ 0 w 980"/>
                      <a:gd name="T7" fmla="*/ 317 h 317"/>
                      <a:gd name="T8" fmla="*/ 954 w 980"/>
                      <a:gd name="T9" fmla="*/ 128 h 317"/>
                      <a:gd name="T10" fmla="*/ 980 w 980"/>
                      <a:gd name="T11" fmla="*/ 140 h 317"/>
                      <a:gd name="T12" fmla="*/ 980 w 980"/>
                      <a:gd name="T13" fmla="*/ 18 h 317"/>
                      <a:gd name="T14" fmla="*/ 954 w 980"/>
                      <a:gd name="T15" fmla="*/ 7 h 3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0" h="317">
                        <a:moveTo>
                          <a:pt x="954" y="7"/>
                        </a:moveTo>
                        <a:cubicBezTo>
                          <a:pt x="954" y="7"/>
                          <a:pt x="954" y="7"/>
                          <a:pt x="954" y="7"/>
                        </a:cubicBezTo>
                        <a:cubicBezTo>
                          <a:pt x="0" y="196"/>
                          <a:pt x="0" y="196"/>
                          <a:pt x="0" y="196"/>
                        </a:cubicBezTo>
                        <a:cubicBezTo>
                          <a:pt x="0" y="317"/>
                          <a:pt x="0" y="317"/>
                          <a:pt x="0" y="317"/>
                        </a:cubicBezTo>
                        <a:cubicBezTo>
                          <a:pt x="954" y="128"/>
                          <a:pt x="954" y="128"/>
                          <a:pt x="954" y="128"/>
                        </a:cubicBezTo>
                        <a:cubicBezTo>
                          <a:pt x="954" y="128"/>
                          <a:pt x="979" y="121"/>
                          <a:pt x="980" y="140"/>
                        </a:cubicBezTo>
                        <a:cubicBezTo>
                          <a:pt x="980" y="18"/>
                          <a:pt x="980" y="18"/>
                          <a:pt x="980" y="18"/>
                        </a:cubicBezTo>
                        <a:cubicBezTo>
                          <a:pt x="979" y="0"/>
                          <a:pt x="954" y="7"/>
                          <a:pt x="954" y="7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  <p:sp>
                <p:nvSpPr>
                  <p:cNvPr id="29" name="Freeform 20"/>
                  <p:cNvSpPr>
                    <a:spLocks/>
                  </p:cNvSpPr>
                  <p:nvPr/>
                </p:nvSpPr>
                <p:spPr bwMode="auto">
                  <a:xfrm>
                    <a:off x="3993076" y="6478798"/>
                    <a:ext cx="2183166" cy="705913"/>
                  </a:xfrm>
                  <a:custGeom>
                    <a:avLst/>
                    <a:gdLst>
                      <a:gd name="T0" fmla="*/ 954 w 980"/>
                      <a:gd name="T1" fmla="*/ 7 h 317"/>
                      <a:gd name="T2" fmla="*/ 954 w 980"/>
                      <a:gd name="T3" fmla="*/ 7 h 317"/>
                      <a:gd name="T4" fmla="*/ 0 w 980"/>
                      <a:gd name="T5" fmla="*/ 196 h 317"/>
                      <a:gd name="T6" fmla="*/ 0 w 980"/>
                      <a:gd name="T7" fmla="*/ 317 h 317"/>
                      <a:gd name="T8" fmla="*/ 954 w 980"/>
                      <a:gd name="T9" fmla="*/ 128 h 317"/>
                      <a:gd name="T10" fmla="*/ 980 w 980"/>
                      <a:gd name="T11" fmla="*/ 140 h 317"/>
                      <a:gd name="T12" fmla="*/ 980 w 980"/>
                      <a:gd name="T13" fmla="*/ 18 h 317"/>
                      <a:gd name="T14" fmla="*/ 954 w 980"/>
                      <a:gd name="T15" fmla="*/ 7 h 3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0" h="317">
                        <a:moveTo>
                          <a:pt x="954" y="7"/>
                        </a:moveTo>
                        <a:cubicBezTo>
                          <a:pt x="954" y="7"/>
                          <a:pt x="954" y="7"/>
                          <a:pt x="954" y="7"/>
                        </a:cubicBezTo>
                        <a:cubicBezTo>
                          <a:pt x="0" y="196"/>
                          <a:pt x="0" y="196"/>
                          <a:pt x="0" y="196"/>
                        </a:cubicBezTo>
                        <a:cubicBezTo>
                          <a:pt x="0" y="317"/>
                          <a:pt x="0" y="317"/>
                          <a:pt x="0" y="317"/>
                        </a:cubicBezTo>
                        <a:cubicBezTo>
                          <a:pt x="954" y="128"/>
                          <a:pt x="954" y="128"/>
                          <a:pt x="954" y="128"/>
                        </a:cubicBezTo>
                        <a:cubicBezTo>
                          <a:pt x="954" y="128"/>
                          <a:pt x="979" y="121"/>
                          <a:pt x="980" y="140"/>
                        </a:cubicBezTo>
                        <a:cubicBezTo>
                          <a:pt x="980" y="18"/>
                          <a:pt x="980" y="18"/>
                          <a:pt x="980" y="18"/>
                        </a:cubicBezTo>
                        <a:cubicBezTo>
                          <a:pt x="979" y="0"/>
                          <a:pt x="954" y="7"/>
                          <a:pt x="954" y="7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</p:grpSp>
          </p:grpSp>
        </p:grpSp>
        <p:grpSp>
          <p:nvGrpSpPr>
            <p:cNvPr id="18" name="Group 17"/>
            <p:cNvGrpSpPr/>
            <p:nvPr/>
          </p:nvGrpSpPr>
          <p:grpSpPr>
            <a:xfrm rot="4856481" flipV="1">
              <a:off x="7894419" y="1876838"/>
              <a:ext cx="245378" cy="278944"/>
              <a:chOff x="9492343" y="537029"/>
              <a:chExt cx="174171" cy="278944"/>
            </a:xfrm>
          </p:grpSpPr>
          <p:sp>
            <p:nvSpPr>
              <p:cNvPr id="20" name="Chevron 19"/>
              <p:cNvSpPr/>
              <p:nvPr/>
            </p:nvSpPr>
            <p:spPr>
              <a:xfrm rot="5400000">
                <a:off x="9492343" y="537029"/>
                <a:ext cx="174171" cy="174171"/>
              </a:xfrm>
              <a:prstGeom prst="chevron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Chevron 20"/>
              <p:cNvSpPr/>
              <p:nvPr/>
            </p:nvSpPr>
            <p:spPr>
              <a:xfrm rot="5400000">
                <a:off x="9492343" y="641802"/>
                <a:ext cx="174171" cy="174171"/>
              </a:xfrm>
              <a:prstGeom prst="chevron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9" name="Freeform 45"/>
            <p:cNvSpPr>
              <a:spLocks noEditPoints="1"/>
            </p:cNvSpPr>
            <p:nvPr/>
          </p:nvSpPr>
          <p:spPr bwMode="auto">
            <a:xfrm>
              <a:off x="6910340" y="2203371"/>
              <a:ext cx="575554" cy="545061"/>
            </a:xfrm>
            <a:custGeom>
              <a:avLst/>
              <a:gdLst>
                <a:gd name="T0" fmla="*/ 112 w 128"/>
                <a:gd name="T1" fmla="*/ 16 h 120"/>
                <a:gd name="T2" fmla="*/ 88 w 128"/>
                <a:gd name="T3" fmla="*/ 16 h 120"/>
                <a:gd name="T4" fmla="*/ 88 w 128"/>
                <a:gd name="T5" fmla="*/ 8 h 120"/>
                <a:gd name="T6" fmla="*/ 80 w 128"/>
                <a:gd name="T7" fmla="*/ 0 h 120"/>
                <a:gd name="T8" fmla="*/ 48 w 128"/>
                <a:gd name="T9" fmla="*/ 0 h 120"/>
                <a:gd name="T10" fmla="*/ 40 w 128"/>
                <a:gd name="T11" fmla="*/ 8 h 120"/>
                <a:gd name="T12" fmla="*/ 40 w 128"/>
                <a:gd name="T13" fmla="*/ 16 h 120"/>
                <a:gd name="T14" fmla="*/ 16 w 128"/>
                <a:gd name="T15" fmla="*/ 16 h 120"/>
                <a:gd name="T16" fmla="*/ 0 w 128"/>
                <a:gd name="T17" fmla="*/ 32 h 120"/>
                <a:gd name="T18" fmla="*/ 0 w 128"/>
                <a:gd name="T19" fmla="*/ 104 h 120"/>
                <a:gd name="T20" fmla="*/ 16 w 128"/>
                <a:gd name="T21" fmla="*/ 120 h 120"/>
                <a:gd name="T22" fmla="*/ 112 w 128"/>
                <a:gd name="T23" fmla="*/ 120 h 120"/>
                <a:gd name="T24" fmla="*/ 128 w 128"/>
                <a:gd name="T25" fmla="*/ 104 h 120"/>
                <a:gd name="T26" fmla="*/ 128 w 128"/>
                <a:gd name="T27" fmla="*/ 32 h 120"/>
                <a:gd name="T28" fmla="*/ 112 w 128"/>
                <a:gd name="T29" fmla="*/ 16 h 120"/>
                <a:gd name="T30" fmla="*/ 48 w 128"/>
                <a:gd name="T31" fmla="*/ 12 h 120"/>
                <a:gd name="T32" fmla="*/ 52 w 128"/>
                <a:gd name="T33" fmla="*/ 8 h 120"/>
                <a:gd name="T34" fmla="*/ 76 w 128"/>
                <a:gd name="T35" fmla="*/ 8 h 120"/>
                <a:gd name="T36" fmla="*/ 80 w 128"/>
                <a:gd name="T37" fmla="*/ 12 h 120"/>
                <a:gd name="T38" fmla="*/ 80 w 128"/>
                <a:gd name="T39" fmla="*/ 16 h 120"/>
                <a:gd name="T40" fmla="*/ 48 w 128"/>
                <a:gd name="T41" fmla="*/ 16 h 120"/>
                <a:gd name="T42" fmla="*/ 48 w 128"/>
                <a:gd name="T43" fmla="*/ 12 h 120"/>
                <a:gd name="T44" fmla="*/ 120 w 128"/>
                <a:gd name="T45" fmla="*/ 104 h 120"/>
                <a:gd name="T46" fmla="*/ 112 w 128"/>
                <a:gd name="T47" fmla="*/ 112 h 120"/>
                <a:gd name="T48" fmla="*/ 16 w 128"/>
                <a:gd name="T49" fmla="*/ 112 h 120"/>
                <a:gd name="T50" fmla="*/ 8 w 128"/>
                <a:gd name="T51" fmla="*/ 104 h 120"/>
                <a:gd name="T52" fmla="*/ 8 w 128"/>
                <a:gd name="T53" fmla="*/ 60 h 120"/>
                <a:gd name="T54" fmla="*/ 49 w 128"/>
                <a:gd name="T55" fmla="*/ 60 h 120"/>
                <a:gd name="T56" fmla="*/ 48 w 128"/>
                <a:gd name="T57" fmla="*/ 64 h 120"/>
                <a:gd name="T58" fmla="*/ 64 w 128"/>
                <a:gd name="T59" fmla="*/ 80 h 120"/>
                <a:gd name="T60" fmla="*/ 80 w 128"/>
                <a:gd name="T61" fmla="*/ 64 h 120"/>
                <a:gd name="T62" fmla="*/ 79 w 128"/>
                <a:gd name="T63" fmla="*/ 60 h 120"/>
                <a:gd name="T64" fmla="*/ 120 w 128"/>
                <a:gd name="T65" fmla="*/ 60 h 120"/>
                <a:gd name="T66" fmla="*/ 120 w 128"/>
                <a:gd name="T67" fmla="*/ 104 h 120"/>
                <a:gd name="T68" fmla="*/ 56 w 128"/>
                <a:gd name="T69" fmla="*/ 64 h 120"/>
                <a:gd name="T70" fmla="*/ 57 w 128"/>
                <a:gd name="T71" fmla="*/ 60 h 120"/>
                <a:gd name="T72" fmla="*/ 71 w 128"/>
                <a:gd name="T73" fmla="*/ 60 h 120"/>
                <a:gd name="T74" fmla="*/ 72 w 128"/>
                <a:gd name="T75" fmla="*/ 64 h 120"/>
                <a:gd name="T76" fmla="*/ 64 w 128"/>
                <a:gd name="T77" fmla="*/ 72 h 120"/>
                <a:gd name="T78" fmla="*/ 56 w 128"/>
                <a:gd name="T79" fmla="*/ 64 h 120"/>
                <a:gd name="T80" fmla="*/ 120 w 128"/>
                <a:gd name="T81" fmla="*/ 52 h 120"/>
                <a:gd name="T82" fmla="*/ 8 w 128"/>
                <a:gd name="T83" fmla="*/ 52 h 120"/>
                <a:gd name="T84" fmla="*/ 8 w 128"/>
                <a:gd name="T85" fmla="*/ 32 h 120"/>
                <a:gd name="T86" fmla="*/ 16 w 128"/>
                <a:gd name="T87" fmla="*/ 24 h 120"/>
                <a:gd name="T88" fmla="*/ 112 w 128"/>
                <a:gd name="T89" fmla="*/ 24 h 120"/>
                <a:gd name="T90" fmla="*/ 120 w 128"/>
                <a:gd name="T91" fmla="*/ 32 h 120"/>
                <a:gd name="T92" fmla="*/ 120 w 128"/>
                <a:gd name="T93" fmla="*/ 5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8" h="120">
                  <a:moveTo>
                    <a:pt x="112" y="16"/>
                  </a:moveTo>
                  <a:cubicBezTo>
                    <a:pt x="88" y="16"/>
                    <a:pt x="88" y="16"/>
                    <a:pt x="88" y="16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4"/>
                    <a:pt x="84" y="0"/>
                    <a:pt x="80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4" y="0"/>
                    <a:pt x="40" y="4"/>
                    <a:pt x="40" y="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7" y="16"/>
                    <a:pt x="0" y="23"/>
                    <a:pt x="0" y="32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7" y="120"/>
                    <a:pt x="16" y="120"/>
                  </a:cubicBezTo>
                  <a:cubicBezTo>
                    <a:pt x="112" y="120"/>
                    <a:pt x="112" y="120"/>
                    <a:pt x="112" y="120"/>
                  </a:cubicBezTo>
                  <a:cubicBezTo>
                    <a:pt x="121" y="120"/>
                    <a:pt x="128" y="113"/>
                    <a:pt x="128" y="104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23"/>
                    <a:pt x="121" y="16"/>
                    <a:pt x="112" y="16"/>
                  </a:cubicBezTo>
                  <a:close/>
                  <a:moveTo>
                    <a:pt x="48" y="12"/>
                  </a:moveTo>
                  <a:cubicBezTo>
                    <a:pt x="48" y="10"/>
                    <a:pt x="50" y="8"/>
                    <a:pt x="52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8" y="8"/>
                    <a:pt x="80" y="10"/>
                    <a:pt x="80" y="12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48" y="16"/>
                    <a:pt x="48" y="16"/>
                    <a:pt x="48" y="16"/>
                  </a:cubicBezTo>
                  <a:lnTo>
                    <a:pt x="48" y="12"/>
                  </a:lnTo>
                  <a:close/>
                  <a:moveTo>
                    <a:pt x="120" y="104"/>
                  </a:moveTo>
                  <a:cubicBezTo>
                    <a:pt x="120" y="108"/>
                    <a:pt x="116" y="112"/>
                    <a:pt x="112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2" y="112"/>
                    <a:pt x="8" y="108"/>
                    <a:pt x="8" y="104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8" y="61"/>
                    <a:pt x="48" y="63"/>
                    <a:pt x="48" y="64"/>
                  </a:cubicBezTo>
                  <a:cubicBezTo>
                    <a:pt x="48" y="73"/>
                    <a:pt x="55" y="80"/>
                    <a:pt x="64" y="80"/>
                  </a:cubicBezTo>
                  <a:cubicBezTo>
                    <a:pt x="73" y="80"/>
                    <a:pt x="80" y="73"/>
                    <a:pt x="80" y="64"/>
                  </a:cubicBezTo>
                  <a:cubicBezTo>
                    <a:pt x="80" y="63"/>
                    <a:pt x="80" y="61"/>
                    <a:pt x="79" y="60"/>
                  </a:cubicBezTo>
                  <a:cubicBezTo>
                    <a:pt x="120" y="60"/>
                    <a:pt x="120" y="60"/>
                    <a:pt x="120" y="60"/>
                  </a:cubicBezTo>
                  <a:lnTo>
                    <a:pt x="120" y="104"/>
                  </a:lnTo>
                  <a:close/>
                  <a:moveTo>
                    <a:pt x="56" y="64"/>
                  </a:moveTo>
                  <a:cubicBezTo>
                    <a:pt x="56" y="63"/>
                    <a:pt x="56" y="61"/>
                    <a:pt x="57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2" y="61"/>
                    <a:pt x="72" y="63"/>
                    <a:pt x="72" y="64"/>
                  </a:cubicBezTo>
                  <a:cubicBezTo>
                    <a:pt x="72" y="68"/>
                    <a:pt x="68" y="72"/>
                    <a:pt x="64" y="72"/>
                  </a:cubicBezTo>
                  <a:cubicBezTo>
                    <a:pt x="60" y="72"/>
                    <a:pt x="56" y="68"/>
                    <a:pt x="56" y="64"/>
                  </a:cubicBezTo>
                  <a:close/>
                  <a:moveTo>
                    <a:pt x="120" y="52"/>
                  </a:moveTo>
                  <a:cubicBezTo>
                    <a:pt x="8" y="52"/>
                    <a:pt x="8" y="52"/>
                    <a:pt x="8" y="5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28"/>
                    <a:pt x="12" y="24"/>
                    <a:pt x="16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6" y="24"/>
                    <a:pt x="120" y="28"/>
                    <a:pt x="120" y="32"/>
                  </a:cubicBezTo>
                  <a:lnTo>
                    <a:pt x="120" y="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950806" y="1903414"/>
            <a:ext cx="1769516" cy="3221732"/>
            <a:chOff x="3853223" y="1698170"/>
            <a:chExt cx="2359354" cy="4295643"/>
          </a:xfrm>
        </p:grpSpPr>
        <p:grpSp>
          <p:nvGrpSpPr>
            <p:cNvPr id="33" name="Group 32"/>
            <p:cNvGrpSpPr/>
            <p:nvPr/>
          </p:nvGrpSpPr>
          <p:grpSpPr>
            <a:xfrm>
              <a:off x="3853223" y="1698170"/>
              <a:ext cx="2359354" cy="4295643"/>
              <a:chOff x="3853223" y="1698170"/>
              <a:chExt cx="2359354" cy="4295643"/>
            </a:xfrm>
          </p:grpSpPr>
          <p:sp>
            <p:nvSpPr>
              <p:cNvPr id="38" name="Rectangle 81"/>
              <p:cNvSpPr/>
              <p:nvPr/>
            </p:nvSpPr>
            <p:spPr>
              <a:xfrm>
                <a:off x="3882455" y="2936527"/>
                <a:ext cx="2224677" cy="2491377"/>
              </a:xfrm>
              <a:custGeom>
                <a:avLst/>
                <a:gdLst>
                  <a:gd name="connsiteX0" fmla="*/ 0 w 1988457"/>
                  <a:gd name="connsiteY0" fmla="*/ 0 h 1988457"/>
                  <a:gd name="connsiteX1" fmla="*/ 1988457 w 1988457"/>
                  <a:gd name="connsiteY1" fmla="*/ 0 h 1988457"/>
                  <a:gd name="connsiteX2" fmla="*/ 1988457 w 1988457"/>
                  <a:gd name="connsiteY2" fmla="*/ 1988457 h 1988457"/>
                  <a:gd name="connsiteX3" fmla="*/ 0 w 1988457"/>
                  <a:gd name="connsiteY3" fmla="*/ 1988457 h 1988457"/>
                  <a:gd name="connsiteX4" fmla="*/ 0 w 1988457"/>
                  <a:gd name="connsiteY4" fmla="*/ 0 h 1988457"/>
                  <a:gd name="connsiteX0" fmla="*/ 0 w 2163717"/>
                  <a:gd name="connsiteY0" fmla="*/ 342900 h 2331357"/>
                  <a:gd name="connsiteX1" fmla="*/ 2163717 w 2163717"/>
                  <a:gd name="connsiteY1" fmla="*/ 0 h 2331357"/>
                  <a:gd name="connsiteX2" fmla="*/ 1988457 w 2163717"/>
                  <a:gd name="connsiteY2" fmla="*/ 2331357 h 2331357"/>
                  <a:gd name="connsiteX3" fmla="*/ 0 w 2163717"/>
                  <a:gd name="connsiteY3" fmla="*/ 2331357 h 2331357"/>
                  <a:gd name="connsiteX4" fmla="*/ 0 w 2163717"/>
                  <a:gd name="connsiteY4" fmla="*/ 342900 h 2331357"/>
                  <a:gd name="connsiteX0" fmla="*/ 0 w 2224677"/>
                  <a:gd name="connsiteY0" fmla="*/ 342900 h 2331357"/>
                  <a:gd name="connsiteX1" fmla="*/ 2163717 w 2224677"/>
                  <a:gd name="connsiteY1" fmla="*/ 0 h 2331357"/>
                  <a:gd name="connsiteX2" fmla="*/ 2224677 w 2224677"/>
                  <a:gd name="connsiteY2" fmla="*/ 2140857 h 2331357"/>
                  <a:gd name="connsiteX3" fmla="*/ 0 w 2224677"/>
                  <a:gd name="connsiteY3" fmla="*/ 2331357 h 2331357"/>
                  <a:gd name="connsiteX4" fmla="*/ 0 w 2224677"/>
                  <a:gd name="connsiteY4" fmla="*/ 342900 h 2331357"/>
                  <a:gd name="connsiteX0" fmla="*/ 0 w 2224677"/>
                  <a:gd name="connsiteY0" fmla="*/ 342900 h 2491377"/>
                  <a:gd name="connsiteX1" fmla="*/ 2163717 w 2224677"/>
                  <a:gd name="connsiteY1" fmla="*/ 0 h 2491377"/>
                  <a:gd name="connsiteX2" fmla="*/ 2224677 w 2224677"/>
                  <a:gd name="connsiteY2" fmla="*/ 2140857 h 2491377"/>
                  <a:gd name="connsiteX3" fmla="*/ 7620 w 2224677"/>
                  <a:gd name="connsiteY3" fmla="*/ 2491377 h 2491377"/>
                  <a:gd name="connsiteX4" fmla="*/ 0 w 2224677"/>
                  <a:gd name="connsiteY4" fmla="*/ 342900 h 2491377"/>
                  <a:gd name="connsiteX0" fmla="*/ 91440 w 2217057"/>
                  <a:gd name="connsiteY0" fmla="*/ 502920 h 2491377"/>
                  <a:gd name="connsiteX1" fmla="*/ 2156097 w 2217057"/>
                  <a:gd name="connsiteY1" fmla="*/ 0 h 2491377"/>
                  <a:gd name="connsiteX2" fmla="*/ 2217057 w 2217057"/>
                  <a:gd name="connsiteY2" fmla="*/ 2140857 h 2491377"/>
                  <a:gd name="connsiteX3" fmla="*/ 0 w 2217057"/>
                  <a:gd name="connsiteY3" fmla="*/ 2491377 h 2491377"/>
                  <a:gd name="connsiteX4" fmla="*/ 91440 w 2217057"/>
                  <a:gd name="connsiteY4" fmla="*/ 502920 h 2491377"/>
                  <a:gd name="connsiteX0" fmla="*/ 7620 w 2217057"/>
                  <a:gd name="connsiteY0" fmla="*/ 320040 h 2491377"/>
                  <a:gd name="connsiteX1" fmla="*/ 2156097 w 2217057"/>
                  <a:gd name="connsiteY1" fmla="*/ 0 h 2491377"/>
                  <a:gd name="connsiteX2" fmla="*/ 2217057 w 2217057"/>
                  <a:gd name="connsiteY2" fmla="*/ 2140857 h 2491377"/>
                  <a:gd name="connsiteX3" fmla="*/ 0 w 2217057"/>
                  <a:gd name="connsiteY3" fmla="*/ 2491377 h 2491377"/>
                  <a:gd name="connsiteX4" fmla="*/ 7620 w 221705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4085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3323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2561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4677" h="2491377">
                    <a:moveTo>
                      <a:pt x="0" y="320040"/>
                    </a:moveTo>
                    <a:lnTo>
                      <a:pt x="2163717" y="0"/>
                    </a:lnTo>
                    <a:lnTo>
                      <a:pt x="2224677" y="2125617"/>
                    </a:lnTo>
                    <a:lnTo>
                      <a:pt x="7620" y="2491377"/>
                    </a:lnTo>
                    <a:lnTo>
                      <a:pt x="0" y="3200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63500" dir="10800000">
                  <a:prstClr val="black">
                    <a:alpha val="2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  <p:grpSp>
            <p:nvGrpSpPr>
              <p:cNvPr id="39" name="Group 38"/>
              <p:cNvGrpSpPr/>
              <p:nvPr/>
            </p:nvGrpSpPr>
            <p:grpSpPr>
              <a:xfrm>
                <a:off x="3853223" y="1698170"/>
                <a:ext cx="2359354" cy="4295643"/>
                <a:chOff x="3853223" y="1698170"/>
                <a:chExt cx="2359354" cy="4295643"/>
              </a:xfrm>
            </p:grpSpPr>
            <p:sp>
              <p:nvSpPr>
                <p:cNvPr id="40" name="Freeform 9"/>
                <p:cNvSpPr>
                  <a:spLocks/>
                </p:cNvSpPr>
                <p:nvPr/>
              </p:nvSpPr>
              <p:spPr bwMode="auto">
                <a:xfrm>
                  <a:off x="6015655" y="1784274"/>
                  <a:ext cx="196922" cy="1218124"/>
                </a:xfrm>
                <a:custGeom>
                  <a:avLst/>
                  <a:gdLst>
                    <a:gd name="T0" fmla="*/ 54 w 82"/>
                    <a:gd name="T1" fmla="*/ 575 h 628"/>
                    <a:gd name="T2" fmla="*/ 54 w 82"/>
                    <a:gd name="T3" fmla="*/ 0 h 628"/>
                    <a:gd name="T4" fmla="*/ 0 w 82"/>
                    <a:gd name="T5" fmla="*/ 11 h 628"/>
                    <a:gd name="T6" fmla="*/ 0 w 82"/>
                    <a:gd name="T7" fmla="*/ 628 h 628"/>
                    <a:gd name="T8" fmla="*/ 54 w 82"/>
                    <a:gd name="T9" fmla="*/ 617 h 628"/>
                    <a:gd name="T10" fmla="*/ 54 w 82"/>
                    <a:gd name="T11" fmla="*/ 617 h 628"/>
                    <a:gd name="T12" fmla="*/ 80 w 82"/>
                    <a:gd name="T13" fmla="*/ 587 h 628"/>
                    <a:gd name="T14" fmla="*/ 54 w 82"/>
                    <a:gd name="T15" fmla="*/ 575 h 6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2" h="628">
                      <a:moveTo>
                        <a:pt x="54" y="575"/>
                      </a:move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628"/>
                        <a:pt x="0" y="628"/>
                        <a:pt x="0" y="628"/>
                      </a:cubicBezTo>
                      <a:cubicBezTo>
                        <a:pt x="54" y="617"/>
                        <a:pt x="54" y="617"/>
                        <a:pt x="54" y="617"/>
                      </a:cubicBezTo>
                      <a:cubicBezTo>
                        <a:pt x="54" y="617"/>
                        <a:pt x="54" y="617"/>
                        <a:pt x="54" y="617"/>
                      </a:cubicBezTo>
                      <a:cubicBezTo>
                        <a:pt x="54" y="617"/>
                        <a:pt x="82" y="613"/>
                        <a:pt x="80" y="587"/>
                      </a:cubicBezTo>
                      <a:cubicBezTo>
                        <a:pt x="79" y="568"/>
                        <a:pt x="54" y="575"/>
                        <a:pt x="54" y="575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350"/>
                </a:p>
              </p:txBody>
            </p:sp>
            <p:sp>
              <p:nvSpPr>
                <p:cNvPr id="41" name="Freeform 10"/>
                <p:cNvSpPr>
                  <a:spLocks/>
                </p:cNvSpPr>
                <p:nvPr/>
              </p:nvSpPr>
              <p:spPr bwMode="auto">
                <a:xfrm>
                  <a:off x="3853223" y="1698170"/>
                  <a:ext cx="2355639" cy="1576218"/>
                </a:xfrm>
                <a:custGeom>
                  <a:avLst/>
                  <a:gdLst>
                    <a:gd name="T0" fmla="*/ 954 w 980"/>
                    <a:gd name="T1" fmla="*/ 7 h 813"/>
                    <a:gd name="T2" fmla="*/ 954 w 980"/>
                    <a:gd name="T3" fmla="*/ 7 h 813"/>
                    <a:gd name="T4" fmla="*/ 0 w 980"/>
                    <a:gd name="T5" fmla="*/ 196 h 813"/>
                    <a:gd name="T6" fmla="*/ 0 w 980"/>
                    <a:gd name="T7" fmla="*/ 813 h 813"/>
                    <a:gd name="T8" fmla="*/ 954 w 980"/>
                    <a:gd name="T9" fmla="*/ 624 h 813"/>
                    <a:gd name="T10" fmla="*/ 980 w 980"/>
                    <a:gd name="T11" fmla="*/ 636 h 813"/>
                    <a:gd name="T12" fmla="*/ 980 w 980"/>
                    <a:gd name="T13" fmla="*/ 18 h 813"/>
                    <a:gd name="T14" fmla="*/ 954 w 980"/>
                    <a:gd name="T15" fmla="*/ 7 h 8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80" h="813">
                      <a:moveTo>
                        <a:pt x="954" y="7"/>
                      </a:moveTo>
                      <a:cubicBezTo>
                        <a:pt x="954" y="7"/>
                        <a:pt x="954" y="7"/>
                        <a:pt x="954" y="7"/>
                      </a:cubicBezTo>
                      <a:cubicBezTo>
                        <a:pt x="0" y="196"/>
                        <a:pt x="0" y="196"/>
                        <a:pt x="0" y="196"/>
                      </a:cubicBezTo>
                      <a:cubicBezTo>
                        <a:pt x="0" y="813"/>
                        <a:pt x="0" y="813"/>
                        <a:pt x="0" y="813"/>
                      </a:cubicBezTo>
                      <a:cubicBezTo>
                        <a:pt x="954" y="624"/>
                        <a:pt x="954" y="624"/>
                        <a:pt x="954" y="624"/>
                      </a:cubicBezTo>
                      <a:cubicBezTo>
                        <a:pt x="954" y="624"/>
                        <a:pt x="979" y="617"/>
                        <a:pt x="980" y="636"/>
                      </a:cubicBezTo>
                      <a:cubicBezTo>
                        <a:pt x="980" y="18"/>
                        <a:pt x="980" y="18"/>
                        <a:pt x="980" y="18"/>
                      </a:cubicBezTo>
                      <a:cubicBezTo>
                        <a:pt x="979" y="0"/>
                        <a:pt x="954" y="7"/>
                        <a:pt x="954" y="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350"/>
                </a:p>
              </p:txBody>
            </p:sp>
            <p:grpSp>
              <p:nvGrpSpPr>
                <p:cNvPr id="42" name="Group 41"/>
                <p:cNvGrpSpPr/>
                <p:nvPr/>
              </p:nvGrpSpPr>
              <p:grpSpPr>
                <a:xfrm>
                  <a:off x="6015655" y="5139779"/>
                  <a:ext cx="196922" cy="590334"/>
                  <a:chOff x="3993076" y="6203320"/>
                  <a:chExt cx="182504" cy="678367"/>
                </a:xfrm>
              </p:grpSpPr>
              <p:sp>
                <p:nvSpPr>
                  <p:cNvPr id="46" name="Freeform 15"/>
                  <p:cNvSpPr>
                    <a:spLocks/>
                  </p:cNvSpPr>
                  <p:nvPr/>
                </p:nvSpPr>
                <p:spPr bwMode="auto">
                  <a:xfrm>
                    <a:off x="3993076" y="6203320"/>
                    <a:ext cx="182504" cy="294418"/>
                  </a:xfrm>
                  <a:custGeom>
                    <a:avLst/>
                    <a:gdLst>
                      <a:gd name="T0" fmla="*/ 54 w 82"/>
                      <a:gd name="T1" fmla="*/ 79 h 132"/>
                      <a:gd name="T2" fmla="*/ 54 w 82"/>
                      <a:gd name="T3" fmla="*/ 0 h 132"/>
                      <a:gd name="T4" fmla="*/ 0 w 82"/>
                      <a:gd name="T5" fmla="*/ 11 h 132"/>
                      <a:gd name="T6" fmla="*/ 0 w 82"/>
                      <a:gd name="T7" fmla="*/ 132 h 132"/>
                      <a:gd name="T8" fmla="*/ 54 w 82"/>
                      <a:gd name="T9" fmla="*/ 121 h 132"/>
                      <a:gd name="T10" fmla="*/ 54 w 82"/>
                      <a:gd name="T11" fmla="*/ 121 h 132"/>
                      <a:gd name="T12" fmla="*/ 80 w 82"/>
                      <a:gd name="T13" fmla="*/ 91 h 132"/>
                      <a:gd name="T14" fmla="*/ 54 w 82"/>
                      <a:gd name="T15" fmla="*/ 79 h 1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2" h="132">
                        <a:moveTo>
                          <a:pt x="54" y="79"/>
                        </a:moveTo>
                        <a:cubicBezTo>
                          <a:pt x="54" y="0"/>
                          <a:pt x="54" y="0"/>
                          <a:pt x="54" y="0"/>
                        </a:cubicBezTo>
                        <a:cubicBezTo>
                          <a:pt x="0" y="11"/>
                          <a:pt x="0" y="11"/>
                          <a:pt x="0" y="11"/>
                        </a:cubicBezTo>
                        <a:cubicBezTo>
                          <a:pt x="0" y="132"/>
                          <a:pt x="0" y="132"/>
                          <a:pt x="0" y="132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82" y="117"/>
                          <a:pt x="80" y="91"/>
                        </a:cubicBezTo>
                        <a:cubicBezTo>
                          <a:pt x="79" y="72"/>
                          <a:pt x="54" y="79"/>
                          <a:pt x="54" y="79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  <p:sp>
                <p:nvSpPr>
                  <p:cNvPr id="47" name="Freeform 21"/>
                  <p:cNvSpPr>
                    <a:spLocks/>
                  </p:cNvSpPr>
                  <p:nvPr/>
                </p:nvSpPr>
                <p:spPr bwMode="auto">
                  <a:xfrm>
                    <a:off x="3993076" y="6587269"/>
                    <a:ext cx="182504" cy="294418"/>
                  </a:xfrm>
                  <a:custGeom>
                    <a:avLst/>
                    <a:gdLst>
                      <a:gd name="T0" fmla="*/ 54 w 82"/>
                      <a:gd name="T1" fmla="*/ 79 h 132"/>
                      <a:gd name="T2" fmla="*/ 54 w 82"/>
                      <a:gd name="T3" fmla="*/ 0 h 132"/>
                      <a:gd name="T4" fmla="*/ 0 w 82"/>
                      <a:gd name="T5" fmla="*/ 11 h 132"/>
                      <a:gd name="T6" fmla="*/ 0 w 82"/>
                      <a:gd name="T7" fmla="*/ 132 h 132"/>
                      <a:gd name="T8" fmla="*/ 54 w 82"/>
                      <a:gd name="T9" fmla="*/ 121 h 132"/>
                      <a:gd name="T10" fmla="*/ 54 w 82"/>
                      <a:gd name="T11" fmla="*/ 121 h 132"/>
                      <a:gd name="T12" fmla="*/ 80 w 82"/>
                      <a:gd name="T13" fmla="*/ 91 h 132"/>
                      <a:gd name="T14" fmla="*/ 54 w 82"/>
                      <a:gd name="T15" fmla="*/ 79 h 1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2" h="132">
                        <a:moveTo>
                          <a:pt x="54" y="79"/>
                        </a:moveTo>
                        <a:cubicBezTo>
                          <a:pt x="54" y="0"/>
                          <a:pt x="54" y="0"/>
                          <a:pt x="54" y="0"/>
                        </a:cubicBezTo>
                        <a:cubicBezTo>
                          <a:pt x="0" y="11"/>
                          <a:pt x="0" y="11"/>
                          <a:pt x="0" y="11"/>
                        </a:cubicBezTo>
                        <a:cubicBezTo>
                          <a:pt x="0" y="132"/>
                          <a:pt x="0" y="132"/>
                          <a:pt x="0" y="132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82" y="117"/>
                          <a:pt x="80" y="91"/>
                        </a:cubicBezTo>
                        <a:cubicBezTo>
                          <a:pt x="79" y="72"/>
                          <a:pt x="54" y="79"/>
                          <a:pt x="54" y="79"/>
                        </a:cubicBezTo>
                        <a:close/>
                      </a:path>
                    </a:pathLst>
                  </a:custGeom>
                  <a:solidFill>
                    <a:schemeClr val="accent2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</p:grpSp>
            <p:grpSp>
              <p:nvGrpSpPr>
                <p:cNvPr id="43" name="Group 42"/>
                <p:cNvGrpSpPr/>
                <p:nvPr/>
              </p:nvGrpSpPr>
              <p:grpSpPr>
                <a:xfrm>
                  <a:off x="3853223" y="5045386"/>
                  <a:ext cx="2355639" cy="948427"/>
                  <a:chOff x="1988971" y="6094851"/>
                  <a:chExt cx="2183166" cy="1089860"/>
                </a:xfrm>
              </p:grpSpPr>
              <p:sp>
                <p:nvSpPr>
                  <p:cNvPr id="44" name="Freeform 16"/>
                  <p:cNvSpPr>
                    <a:spLocks/>
                  </p:cNvSpPr>
                  <p:nvPr/>
                </p:nvSpPr>
                <p:spPr bwMode="auto">
                  <a:xfrm>
                    <a:off x="1988971" y="6094851"/>
                    <a:ext cx="2183166" cy="705913"/>
                  </a:xfrm>
                  <a:custGeom>
                    <a:avLst/>
                    <a:gdLst>
                      <a:gd name="T0" fmla="*/ 954 w 980"/>
                      <a:gd name="T1" fmla="*/ 7 h 317"/>
                      <a:gd name="T2" fmla="*/ 954 w 980"/>
                      <a:gd name="T3" fmla="*/ 7 h 317"/>
                      <a:gd name="T4" fmla="*/ 0 w 980"/>
                      <a:gd name="T5" fmla="*/ 196 h 317"/>
                      <a:gd name="T6" fmla="*/ 0 w 980"/>
                      <a:gd name="T7" fmla="*/ 317 h 317"/>
                      <a:gd name="T8" fmla="*/ 954 w 980"/>
                      <a:gd name="T9" fmla="*/ 128 h 317"/>
                      <a:gd name="T10" fmla="*/ 980 w 980"/>
                      <a:gd name="T11" fmla="*/ 140 h 317"/>
                      <a:gd name="T12" fmla="*/ 980 w 980"/>
                      <a:gd name="T13" fmla="*/ 18 h 317"/>
                      <a:gd name="T14" fmla="*/ 954 w 980"/>
                      <a:gd name="T15" fmla="*/ 7 h 3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0" h="317">
                        <a:moveTo>
                          <a:pt x="954" y="7"/>
                        </a:moveTo>
                        <a:cubicBezTo>
                          <a:pt x="954" y="7"/>
                          <a:pt x="954" y="7"/>
                          <a:pt x="954" y="7"/>
                        </a:cubicBezTo>
                        <a:cubicBezTo>
                          <a:pt x="0" y="196"/>
                          <a:pt x="0" y="196"/>
                          <a:pt x="0" y="196"/>
                        </a:cubicBezTo>
                        <a:cubicBezTo>
                          <a:pt x="0" y="317"/>
                          <a:pt x="0" y="317"/>
                          <a:pt x="0" y="317"/>
                        </a:cubicBezTo>
                        <a:cubicBezTo>
                          <a:pt x="954" y="128"/>
                          <a:pt x="954" y="128"/>
                          <a:pt x="954" y="128"/>
                        </a:cubicBezTo>
                        <a:cubicBezTo>
                          <a:pt x="954" y="128"/>
                          <a:pt x="979" y="121"/>
                          <a:pt x="980" y="140"/>
                        </a:cubicBezTo>
                        <a:cubicBezTo>
                          <a:pt x="980" y="18"/>
                          <a:pt x="980" y="18"/>
                          <a:pt x="980" y="18"/>
                        </a:cubicBezTo>
                        <a:cubicBezTo>
                          <a:pt x="979" y="0"/>
                          <a:pt x="954" y="7"/>
                          <a:pt x="954" y="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  <p:sp>
                <p:nvSpPr>
                  <p:cNvPr id="45" name="Freeform 22"/>
                  <p:cNvSpPr>
                    <a:spLocks/>
                  </p:cNvSpPr>
                  <p:nvPr/>
                </p:nvSpPr>
                <p:spPr bwMode="auto">
                  <a:xfrm>
                    <a:off x="1988971" y="6478798"/>
                    <a:ext cx="2183166" cy="705913"/>
                  </a:xfrm>
                  <a:custGeom>
                    <a:avLst/>
                    <a:gdLst>
                      <a:gd name="T0" fmla="*/ 954 w 980"/>
                      <a:gd name="T1" fmla="*/ 7 h 317"/>
                      <a:gd name="T2" fmla="*/ 954 w 980"/>
                      <a:gd name="T3" fmla="*/ 7 h 317"/>
                      <a:gd name="T4" fmla="*/ 0 w 980"/>
                      <a:gd name="T5" fmla="*/ 196 h 317"/>
                      <a:gd name="T6" fmla="*/ 0 w 980"/>
                      <a:gd name="T7" fmla="*/ 317 h 317"/>
                      <a:gd name="T8" fmla="*/ 954 w 980"/>
                      <a:gd name="T9" fmla="*/ 128 h 317"/>
                      <a:gd name="T10" fmla="*/ 980 w 980"/>
                      <a:gd name="T11" fmla="*/ 140 h 317"/>
                      <a:gd name="T12" fmla="*/ 980 w 980"/>
                      <a:gd name="T13" fmla="*/ 18 h 317"/>
                      <a:gd name="T14" fmla="*/ 954 w 980"/>
                      <a:gd name="T15" fmla="*/ 7 h 3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0" h="317">
                        <a:moveTo>
                          <a:pt x="954" y="7"/>
                        </a:moveTo>
                        <a:cubicBezTo>
                          <a:pt x="954" y="7"/>
                          <a:pt x="954" y="7"/>
                          <a:pt x="954" y="7"/>
                        </a:cubicBezTo>
                        <a:cubicBezTo>
                          <a:pt x="0" y="196"/>
                          <a:pt x="0" y="196"/>
                          <a:pt x="0" y="196"/>
                        </a:cubicBezTo>
                        <a:cubicBezTo>
                          <a:pt x="0" y="317"/>
                          <a:pt x="0" y="317"/>
                          <a:pt x="0" y="317"/>
                        </a:cubicBezTo>
                        <a:cubicBezTo>
                          <a:pt x="954" y="128"/>
                          <a:pt x="954" y="128"/>
                          <a:pt x="954" y="128"/>
                        </a:cubicBezTo>
                        <a:cubicBezTo>
                          <a:pt x="954" y="128"/>
                          <a:pt x="979" y="121"/>
                          <a:pt x="980" y="140"/>
                        </a:cubicBezTo>
                        <a:cubicBezTo>
                          <a:pt x="980" y="18"/>
                          <a:pt x="980" y="18"/>
                          <a:pt x="980" y="18"/>
                        </a:cubicBezTo>
                        <a:cubicBezTo>
                          <a:pt x="979" y="0"/>
                          <a:pt x="954" y="7"/>
                          <a:pt x="954" y="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</p:grpSp>
          </p:grpSp>
        </p:grpSp>
        <p:grpSp>
          <p:nvGrpSpPr>
            <p:cNvPr id="34" name="Group 33"/>
            <p:cNvGrpSpPr/>
            <p:nvPr/>
          </p:nvGrpSpPr>
          <p:grpSpPr>
            <a:xfrm rot="4856481" flipV="1">
              <a:off x="5760887" y="1876839"/>
              <a:ext cx="245378" cy="278944"/>
              <a:chOff x="9492343" y="537029"/>
              <a:chExt cx="174171" cy="278944"/>
            </a:xfrm>
          </p:grpSpPr>
          <p:sp>
            <p:nvSpPr>
              <p:cNvPr id="36" name="Chevron 35"/>
              <p:cNvSpPr/>
              <p:nvPr/>
            </p:nvSpPr>
            <p:spPr>
              <a:xfrm rot="5400000">
                <a:off x="9492343" y="537029"/>
                <a:ext cx="174171" cy="174171"/>
              </a:xfrm>
              <a:prstGeom prst="chevron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Chevron 36"/>
              <p:cNvSpPr/>
              <p:nvPr/>
            </p:nvSpPr>
            <p:spPr>
              <a:xfrm rot="5400000">
                <a:off x="9492343" y="641802"/>
                <a:ext cx="174171" cy="174171"/>
              </a:xfrm>
              <a:prstGeom prst="chevron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Freeform 46"/>
            <p:cNvSpPr>
              <a:spLocks noEditPoints="1"/>
            </p:cNvSpPr>
            <p:nvPr/>
          </p:nvSpPr>
          <p:spPr bwMode="auto">
            <a:xfrm>
              <a:off x="4734729" y="2201466"/>
              <a:ext cx="581272" cy="548873"/>
            </a:xfrm>
            <a:custGeom>
              <a:avLst/>
              <a:gdLst>
                <a:gd name="T0" fmla="*/ 65 w 129"/>
                <a:gd name="T1" fmla="*/ 8 h 121"/>
                <a:gd name="T2" fmla="*/ 65 w 129"/>
                <a:gd name="T3" fmla="*/ 8 h 121"/>
                <a:gd name="T4" fmla="*/ 5 w 129"/>
                <a:gd name="T5" fmla="*/ 44 h 121"/>
                <a:gd name="T6" fmla="*/ 59 w 129"/>
                <a:gd name="T7" fmla="*/ 68 h 121"/>
                <a:gd name="T8" fmla="*/ 71 w 129"/>
                <a:gd name="T9" fmla="*/ 68 h 121"/>
                <a:gd name="T10" fmla="*/ 125 w 129"/>
                <a:gd name="T11" fmla="*/ 44 h 121"/>
                <a:gd name="T12" fmla="*/ 125 w 129"/>
                <a:gd name="T13" fmla="*/ 32 h 121"/>
                <a:gd name="T14" fmla="*/ 71 w 129"/>
                <a:gd name="T15" fmla="*/ 3 h 121"/>
                <a:gd name="T16" fmla="*/ 59 w 129"/>
                <a:gd name="T17" fmla="*/ 3 h 121"/>
                <a:gd name="T18" fmla="*/ 5 w 129"/>
                <a:gd name="T19" fmla="*/ 32 h 121"/>
                <a:gd name="T20" fmla="*/ 5 w 129"/>
                <a:gd name="T21" fmla="*/ 44 h 121"/>
                <a:gd name="T22" fmla="*/ 65 w 129"/>
                <a:gd name="T23" fmla="*/ 8 h 121"/>
                <a:gd name="T24" fmla="*/ 120 w 129"/>
                <a:gd name="T25" fmla="*/ 38 h 121"/>
                <a:gd name="T26" fmla="*/ 65 w 129"/>
                <a:gd name="T27" fmla="*/ 61 h 121"/>
                <a:gd name="T28" fmla="*/ 10 w 129"/>
                <a:gd name="T29" fmla="*/ 38 h 121"/>
                <a:gd name="T30" fmla="*/ 65 w 129"/>
                <a:gd name="T31" fmla="*/ 8 h 121"/>
                <a:gd name="T32" fmla="*/ 65 w 129"/>
                <a:gd name="T33" fmla="*/ 114 h 121"/>
                <a:gd name="T34" fmla="*/ 10 w 129"/>
                <a:gd name="T35" fmla="*/ 89 h 121"/>
                <a:gd name="T36" fmla="*/ 1 w 129"/>
                <a:gd name="T37" fmla="*/ 85 h 121"/>
                <a:gd name="T38" fmla="*/ 5 w 129"/>
                <a:gd name="T39" fmla="*/ 95 h 121"/>
                <a:gd name="T40" fmla="*/ 59 w 129"/>
                <a:gd name="T41" fmla="*/ 119 h 121"/>
                <a:gd name="T42" fmla="*/ 71 w 129"/>
                <a:gd name="T43" fmla="*/ 119 h 121"/>
                <a:gd name="T44" fmla="*/ 125 w 129"/>
                <a:gd name="T45" fmla="*/ 95 h 121"/>
                <a:gd name="T46" fmla="*/ 129 w 129"/>
                <a:gd name="T47" fmla="*/ 85 h 121"/>
                <a:gd name="T48" fmla="*/ 120 w 129"/>
                <a:gd name="T49" fmla="*/ 89 h 121"/>
                <a:gd name="T50" fmla="*/ 65 w 129"/>
                <a:gd name="T51" fmla="*/ 114 h 121"/>
                <a:gd name="T52" fmla="*/ 5 w 129"/>
                <a:gd name="T53" fmla="*/ 69 h 121"/>
                <a:gd name="T54" fmla="*/ 59 w 129"/>
                <a:gd name="T55" fmla="*/ 94 h 121"/>
                <a:gd name="T56" fmla="*/ 71 w 129"/>
                <a:gd name="T57" fmla="*/ 94 h 121"/>
                <a:gd name="T58" fmla="*/ 125 w 129"/>
                <a:gd name="T59" fmla="*/ 69 h 121"/>
                <a:gd name="T60" fmla="*/ 129 w 129"/>
                <a:gd name="T61" fmla="*/ 59 h 121"/>
                <a:gd name="T62" fmla="*/ 120 w 129"/>
                <a:gd name="T63" fmla="*/ 63 h 121"/>
                <a:gd name="T64" fmla="*/ 65 w 129"/>
                <a:gd name="T65" fmla="*/ 89 h 121"/>
                <a:gd name="T66" fmla="*/ 10 w 129"/>
                <a:gd name="T67" fmla="*/ 63 h 121"/>
                <a:gd name="T68" fmla="*/ 1 w 129"/>
                <a:gd name="T69" fmla="*/ 59 h 121"/>
                <a:gd name="T70" fmla="*/ 5 w 129"/>
                <a:gd name="T71" fmla="*/ 6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9" h="121">
                  <a:moveTo>
                    <a:pt x="65" y="8"/>
                  </a:moveTo>
                  <a:cubicBezTo>
                    <a:pt x="65" y="8"/>
                    <a:pt x="65" y="8"/>
                    <a:pt x="65" y="8"/>
                  </a:cubicBezTo>
                  <a:close/>
                  <a:moveTo>
                    <a:pt x="5" y="44"/>
                  </a:moveTo>
                  <a:cubicBezTo>
                    <a:pt x="59" y="68"/>
                    <a:pt x="59" y="68"/>
                    <a:pt x="59" y="68"/>
                  </a:cubicBezTo>
                  <a:cubicBezTo>
                    <a:pt x="64" y="70"/>
                    <a:pt x="66" y="70"/>
                    <a:pt x="71" y="68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9" y="42"/>
                    <a:pt x="129" y="34"/>
                    <a:pt x="125" y="32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67" y="0"/>
                    <a:pt x="64" y="1"/>
                    <a:pt x="59" y="3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1" y="34"/>
                    <a:pt x="0" y="41"/>
                    <a:pt x="5" y="44"/>
                  </a:cubicBezTo>
                  <a:close/>
                  <a:moveTo>
                    <a:pt x="65" y="8"/>
                  </a:moveTo>
                  <a:cubicBezTo>
                    <a:pt x="120" y="38"/>
                    <a:pt x="120" y="38"/>
                    <a:pt x="120" y="38"/>
                  </a:cubicBezTo>
                  <a:cubicBezTo>
                    <a:pt x="65" y="61"/>
                    <a:pt x="65" y="61"/>
                    <a:pt x="65" y="61"/>
                  </a:cubicBezTo>
                  <a:cubicBezTo>
                    <a:pt x="10" y="38"/>
                    <a:pt x="10" y="38"/>
                    <a:pt x="10" y="38"/>
                  </a:cubicBezTo>
                  <a:lnTo>
                    <a:pt x="65" y="8"/>
                  </a:lnTo>
                  <a:close/>
                  <a:moveTo>
                    <a:pt x="65" y="114"/>
                  </a:moveTo>
                  <a:cubicBezTo>
                    <a:pt x="10" y="89"/>
                    <a:pt x="10" y="89"/>
                    <a:pt x="10" y="89"/>
                  </a:cubicBezTo>
                  <a:cubicBezTo>
                    <a:pt x="10" y="89"/>
                    <a:pt x="5" y="87"/>
                    <a:pt x="1" y="85"/>
                  </a:cubicBezTo>
                  <a:cubicBezTo>
                    <a:pt x="1" y="88"/>
                    <a:pt x="2" y="93"/>
                    <a:pt x="5" y="95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64" y="121"/>
                    <a:pt x="66" y="121"/>
                    <a:pt x="71" y="119"/>
                  </a:cubicBezTo>
                  <a:cubicBezTo>
                    <a:pt x="125" y="95"/>
                    <a:pt x="125" y="95"/>
                    <a:pt x="125" y="95"/>
                  </a:cubicBezTo>
                  <a:cubicBezTo>
                    <a:pt x="128" y="94"/>
                    <a:pt x="129" y="88"/>
                    <a:pt x="129" y="85"/>
                  </a:cubicBezTo>
                  <a:cubicBezTo>
                    <a:pt x="126" y="86"/>
                    <a:pt x="121" y="89"/>
                    <a:pt x="120" y="89"/>
                  </a:cubicBezTo>
                  <a:lnTo>
                    <a:pt x="65" y="114"/>
                  </a:lnTo>
                  <a:close/>
                  <a:moveTo>
                    <a:pt x="5" y="69"/>
                  </a:moveTo>
                  <a:cubicBezTo>
                    <a:pt x="59" y="94"/>
                    <a:pt x="59" y="94"/>
                    <a:pt x="59" y="94"/>
                  </a:cubicBezTo>
                  <a:cubicBezTo>
                    <a:pt x="64" y="96"/>
                    <a:pt x="66" y="96"/>
                    <a:pt x="71" y="94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28" y="68"/>
                    <a:pt x="129" y="62"/>
                    <a:pt x="129" y="59"/>
                  </a:cubicBezTo>
                  <a:cubicBezTo>
                    <a:pt x="126" y="61"/>
                    <a:pt x="121" y="63"/>
                    <a:pt x="120" y="63"/>
                  </a:cubicBezTo>
                  <a:cubicBezTo>
                    <a:pt x="65" y="89"/>
                    <a:pt x="65" y="89"/>
                    <a:pt x="65" y="89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0" y="63"/>
                    <a:pt x="5" y="61"/>
                    <a:pt x="1" y="59"/>
                  </a:cubicBezTo>
                  <a:cubicBezTo>
                    <a:pt x="1" y="62"/>
                    <a:pt x="2" y="68"/>
                    <a:pt x="5" y="69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327591" y="1903414"/>
            <a:ext cx="1768121" cy="3221732"/>
            <a:chOff x="1688935" y="1698170"/>
            <a:chExt cx="2357495" cy="4295643"/>
          </a:xfrm>
        </p:grpSpPr>
        <p:grpSp>
          <p:nvGrpSpPr>
            <p:cNvPr id="49" name="Group 48"/>
            <p:cNvGrpSpPr/>
            <p:nvPr/>
          </p:nvGrpSpPr>
          <p:grpSpPr>
            <a:xfrm>
              <a:off x="1688935" y="1698170"/>
              <a:ext cx="2357495" cy="4295643"/>
              <a:chOff x="1688935" y="1698170"/>
              <a:chExt cx="2357495" cy="4295643"/>
            </a:xfrm>
          </p:grpSpPr>
          <p:grpSp>
            <p:nvGrpSpPr>
              <p:cNvPr id="54" name="Group 53"/>
              <p:cNvGrpSpPr/>
              <p:nvPr/>
            </p:nvGrpSpPr>
            <p:grpSpPr>
              <a:xfrm>
                <a:off x="1688935" y="1698170"/>
                <a:ext cx="2357495" cy="4295643"/>
                <a:chOff x="1688935" y="1698170"/>
                <a:chExt cx="2357495" cy="4295643"/>
              </a:xfrm>
            </p:grpSpPr>
            <p:sp>
              <p:nvSpPr>
                <p:cNvPr id="56" name="Freeform 11"/>
                <p:cNvSpPr>
                  <a:spLocks/>
                </p:cNvSpPr>
                <p:nvPr/>
              </p:nvSpPr>
              <p:spPr bwMode="auto">
                <a:xfrm>
                  <a:off x="3853223" y="1792563"/>
                  <a:ext cx="193207" cy="1218124"/>
                </a:xfrm>
                <a:custGeom>
                  <a:avLst/>
                  <a:gdLst>
                    <a:gd name="T0" fmla="*/ 54 w 81"/>
                    <a:gd name="T1" fmla="*/ 575 h 628"/>
                    <a:gd name="T2" fmla="*/ 54 w 81"/>
                    <a:gd name="T3" fmla="*/ 0 h 628"/>
                    <a:gd name="T4" fmla="*/ 0 w 81"/>
                    <a:gd name="T5" fmla="*/ 11 h 628"/>
                    <a:gd name="T6" fmla="*/ 0 w 81"/>
                    <a:gd name="T7" fmla="*/ 628 h 628"/>
                    <a:gd name="T8" fmla="*/ 54 w 81"/>
                    <a:gd name="T9" fmla="*/ 617 h 628"/>
                    <a:gd name="T10" fmla="*/ 54 w 81"/>
                    <a:gd name="T11" fmla="*/ 617 h 628"/>
                    <a:gd name="T12" fmla="*/ 80 w 81"/>
                    <a:gd name="T13" fmla="*/ 587 h 628"/>
                    <a:gd name="T14" fmla="*/ 54 w 81"/>
                    <a:gd name="T15" fmla="*/ 575 h 6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1" h="628">
                      <a:moveTo>
                        <a:pt x="54" y="575"/>
                      </a:move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628"/>
                        <a:pt x="0" y="628"/>
                        <a:pt x="0" y="628"/>
                      </a:cubicBezTo>
                      <a:cubicBezTo>
                        <a:pt x="54" y="617"/>
                        <a:pt x="54" y="617"/>
                        <a:pt x="54" y="617"/>
                      </a:cubicBezTo>
                      <a:cubicBezTo>
                        <a:pt x="54" y="617"/>
                        <a:pt x="54" y="617"/>
                        <a:pt x="54" y="617"/>
                      </a:cubicBezTo>
                      <a:cubicBezTo>
                        <a:pt x="54" y="617"/>
                        <a:pt x="81" y="613"/>
                        <a:pt x="80" y="587"/>
                      </a:cubicBezTo>
                      <a:cubicBezTo>
                        <a:pt x="79" y="568"/>
                        <a:pt x="54" y="575"/>
                        <a:pt x="54" y="575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350"/>
                </a:p>
              </p:txBody>
            </p:sp>
            <p:sp>
              <p:nvSpPr>
                <p:cNvPr id="57" name="Freeform 12"/>
                <p:cNvSpPr>
                  <a:spLocks/>
                </p:cNvSpPr>
                <p:nvPr/>
              </p:nvSpPr>
              <p:spPr bwMode="auto">
                <a:xfrm>
                  <a:off x="1688935" y="1698170"/>
                  <a:ext cx="2355639" cy="1576218"/>
                </a:xfrm>
                <a:custGeom>
                  <a:avLst/>
                  <a:gdLst>
                    <a:gd name="T0" fmla="*/ 954 w 980"/>
                    <a:gd name="T1" fmla="*/ 7 h 813"/>
                    <a:gd name="T2" fmla="*/ 954 w 980"/>
                    <a:gd name="T3" fmla="*/ 7 h 813"/>
                    <a:gd name="T4" fmla="*/ 0 w 980"/>
                    <a:gd name="T5" fmla="*/ 196 h 813"/>
                    <a:gd name="T6" fmla="*/ 0 w 980"/>
                    <a:gd name="T7" fmla="*/ 813 h 813"/>
                    <a:gd name="T8" fmla="*/ 954 w 980"/>
                    <a:gd name="T9" fmla="*/ 624 h 813"/>
                    <a:gd name="T10" fmla="*/ 980 w 980"/>
                    <a:gd name="T11" fmla="*/ 636 h 813"/>
                    <a:gd name="T12" fmla="*/ 980 w 980"/>
                    <a:gd name="T13" fmla="*/ 18 h 813"/>
                    <a:gd name="T14" fmla="*/ 954 w 980"/>
                    <a:gd name="T15" fmla="*/ 7 h 8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80" h="813">
                      <a:moveTo>
                        <a:pt x="954" y="7"/>
                      </a:moveTo>
                      <a:cubicBezTo>
                        <a:pt x="954" y="7"/>
                        <a:pt x="954" y="7"/>
                        <a:pt x="954" y="7"/>
                      </a:cubicBezTo>
                      <a:cubicBezTo>
                        <a:pt x="0" y="196"/>
                        <a:pt x="0" y="196"/>
                        <a:pt x="0" y="196"/>
                      </a:cubicBezTo>
                      <a:cubicBezTo>
                        <a:pt x="0" y="813"/>
                        <a:pt x="0" y="813"/>
                        <a:pt x="0" y="813"/>
                      </a:cubicBezTo>
                      <a:cubicBezTo>
                        <a:pt x="954" y="624"/>
                        <a:pt x="954" y="624"/>
                        <a:pt x="954" y="624"/>
                      </a:cubicBezTo>
                      <a:cubicBezTo>
                        <a:pt x="954" y="624"/>
                        <a:pt x="979" y="617"/>
                        <a:pt x="980" y="636"/>
                      </a:cubicBezTo>
                      <a:cubicBezTo>
                        <a:pt x="980" y="18"/>
                        <a:pt x="980" y="18"/>
                        <a:pt x="980" y="18"/>
                      </a:cubicBezTo>
                      <a:cubicBezTo>
                        <a:pt x="979" y="0"/>
                        <a:pt x="954" y="7"/>
                        <a:pt x="954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350"/>
                </a:p>
              </p:txBody>
            </p:sp>
            <p:grpSp>
              <p:nvGrpSpPr>
                <p:cNvPr id="58" name="Group 57"/>
                <p:cNvGrpSpPr/>
                <p:nvPr/>
              </p:nvGrpSpPr>
              <p:grpSpPr>
                <a:xfrm>
                  <a:off x="3853223" y="5139779"/>
                  <a:ext cx="193207" cy="590334"/>
                  <a:chOff x="1988971" y="6203320"/>
                  <a:chExt cx="179061" cy="678367"/>
                </a:xfrm>
              </p:grpSpPr>
              <p:sp>
                <p:nvSpPr>
                  <p:cNvPr id="62" name="Freeform 17"/>
                  <p:cNvSpPr>
                    <a:spLocks/>
                  </p:cNvSpPr>
                  <p:nvPr/>
                </p:nvSpPr>
                <p:spPr bwMode="auto">
                  <a:xfrm>
                    <a:off x="1988971" y="6203320"/>
                    <a:ext cx="179061" cy="294418"/>
                  </a:xfrm>
                  <a:custGeom>
                    <a:avLst/>
                    <a:gdLst>
                      <a:gd name="T0" fmla="*/ 54 w 81"/>
                      <a:gd name="T1" fmla="*/ 79 h 132"/>
                      <a:gd name="T2" fmla="*/ 54 w 81"/>
                      <a:gd name="T3" fmla="*/ 0 h 132"/>
                      <a:gd name="T4" fmla="*/ 0 w 81"/>
                      <a:gd name="T5" fmla="*/ 11 h 132"/>
                      <a:gd name="T6" fmla="*/ 0 w 81"/>
                      <a:gd name="T7" fmla="*/ 132 h 132"/>
                      <a:gd name="T8" fmla="*/ 54 w 81"/>
                      <a:gd name="T9" fmla="*/ 121 h 132"/>
                      <a:gd name="T10" fmla="*/ 54 w 81"/>
                      <a:gd name="T11" fmla="*/ 121 h 132"/>
                      <a:gd name="T12" fmla="*/ 80 w 81"/>
                      <a:gd name="T13" fmla="*/ 91 h 132"/>
                      <a:gd name="T14" fmla="*/ 54 w 81"/>
                      <a:gd name="T15" fmla="*/ 79 h 1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1" h="132">
                        <a:moveTo>
                          <a:pt x="54" y="79"/>
                        </a:moveTo>
                        <a:cubicBezTo>
                          <a:pt x="54" y="0"/>
                          <a:pt x="54" y="0"/>
                          <a:pt x="54" y="0"/>
                        </a:cubicBezTo>
                        <a:cubicBezTo>
                          <a:pt x="0" y="11"/>
                          <a:pt x="0" y="11"/>
                          <a:pt x="0" y="11"/>
                        </a:cubicBezTo>
                        <a:cubicBezTo>
                          <a:pt x="0" y="132"/>
                          <a:pt x="0" y="132"/>
                          <a:pt x="0" y="132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81" y="117"/>
                          <a:pt x="80" y="91"/>
                        </a:cubicBezTo>
                        <a:cubicBezTo>
                          <a:pt x="79" y="72"/>
                          <a:pt x="54" y="79"/>
                          <a:pt x="54" y="79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  <p:sp>
                <p:nvSpPr>
                  <p:cNvPr id="63" name="Freeform 23"/>
                  <p:cNvSpPr>
                    <a:spLocks/>
                  </p:cNvSpPr>
                  <p:nvPr/>
                </p:nvSpPr>
                <p:spPr bwMode="auto">
                  <a:xfrm>
                    <a:off x="1988971" y="6587269"/>
                    <a:ext cx="179061" cy="294418"/>
                  </a:xfrm>
                  <a:custGeom>
                    <a:avLst/>
                    <a:gdLst>
                      <a:gd name="T0" fmla="*/ 54 w 81"/>
                      <a:gd name="T1" fmla="*/ 79 h 132"/>
                      <a:gd name="T2" fmla="*/ 54 w 81"/>
                      <a:gd name="T3" fmla="*/ 0 h 132"/>
                      <a:gd name="T4" fmla="*/ 0 w 81"/>
                      <a:gd name="T5" fmla="*/ 11 h 132"/>
                      <a:gd name="T6" fmla="*/ 0 w 81"/>
                      <a:gd name="T7" fmla="*/ 132 h 132"/>
                      <a:gd name="T8" fmla="*/ 54 w 81"/>
                      <a:gd name="T9" fmla="*/ 121 h 132"/>
                      <a:gd name="T10" fmla="*/ 54 w 81"/>
                      <a:gd name="T11" fmla="*/ 121 h 132"/>
                      <a:gd name="T12" fmla="*/ 80 w 81"/>
                      <a:gd name="T13" fmla="*/ 91 h 132"/>
                      <a:gd name="T14" fmla="*/ 54 w 81"/>
                      <a:gd name="T15" fmla="*/ 79 h 1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81" h="132">
                        <a:moveTo>
                          <a:pt x="54" y="79"/>
                        </a:moveTo>
                        <a:cubicBezTo>
                          <a:pt x="54" y="0"/>
                          <a:pt x="54" y="0"/>
                          <a:pt x="54" y="0"/>
                        </a:cubicBezTo>
                        <a:cubicBezTo>
                          <a:pt x="0" y="11"/>
                          <a:pt x="0" y="11"/>
                          <a:pt x="0" y="11"/>
                        </a:cubicBezTo>
                        <a:cubicBezTo>
                          <a:pt x="0" y="132"/>
                          <a:pt x="0" y="132"/>
                          <a:pt x="0" y="132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54" y="121"/>
                          <a:pt x="54" y="121"/>
                        </a:cubicBezTo>
                        <a:cubicBezTo>
                          <a:pt x="54" y="121"/>
                          <a:pt x="81" y="117"/>
                          <a:pt x="80" y="91"/>
                        </a:cubicBezTo>
                        <a:cubicBezTo>
                          <a:pt x="79" y="72"/>
                          <a:pt x="54" y="79"/>
                          <a:pt x="54" y="79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</p:grpSp>
            <p:grpSp>
              <p:nvGrpSpPr>
                <p:cNvPr id="59" name="Group 58"/>
                <p:cNvGrpSpPr/>
                <p:nvPr/>
              </p:nvGrpSpPr>
              <p:grpSpPr>
                <a:xfrm>
                  <a:off x="1688935" y="5045386"/>
                  <a:ext cx="2355639" cy="948427"/>
                  <a:chOff x="-16855" y="6094851"/>
                  <a:chExt cx="2183166" cy="1089860"/>
                </a:xfrm>
              </p:grpSpPr>
              <p:sp>
                <p:nvSpPr>
                  <p:cNvPr id="60" name="Freeform 18"/>
                  <p:cNvSpPr>
                    <a:spLocks/>
                  </p:cNvSpPr>
                  <p:nvPr/>
                </p:nvSpPr>
                <p:spPr bwMode="auto">
                  <a:xfrm>
                    <a:off x="-16855" y="6094851"/>
                    <a:ext cx="2183166" cy="705913"/>
                  </a:xfrm>
                  <a:custGeom>
                    <a:avLst/>
                    <a:gdLst>
                      <a:gd name="T0" fmla="*/ 954 w 980"/>
                      <a:gd name="T1" fmla="*/ 7 h 317"/>
                      <a:gd name="T2" fmla="*/ 954 w 980"/>
                      <a:gd name="T3" fmla="*/ 7 h 317"/>
                      <a:gd name="T4" fmla="*/ 0 w 980"/>
                      <a:gd name="T5" fmla="*/ 196 h 317"/>
                      <a:gd name="T6" fmla="*/ 0 w 980"/>
                      <a:gd name="T7" fmla="*/ 317 h 317"/>
                      <a:gd name="T8" fmla="*/ 954 w 980"/>
                      <a:gd name="T9" fmla="*/ 128 h 317"/>
                      <a:gd name="T10" fmla="*/ 980 w 980"/>
                      <a:gd name="T11" fmla="*/ 140 h 317"/>
                      <a:gd name="T12" fmla="*/ 980 w 980"/>
                      <a:gd name="T13" fmla="*/ 18 h 317"/>
                      <a:gd name="T14" fmla="*/ 954 w 980"/>
                      <a:gd name="T15" fmla="*/ 7 h 3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0" h="317">
                        <a:moveTo>
                          <a:pt x="954" y="7"/>
                        </a:moveTo>
                        <a:cubicBezTo>
                          <a:pt x="954" y="7"/>
                          <a:pt x="954" y="7"/>
                          <a:pt x="954" y="7"/>
                        </a:cubicBezTo>
                        <a:cubicBezTo>
                          <a:pt x="0" y="196"/>
                          <a:pt x="0" y="196"/>
                          <a:pt x="0" y="196"/>
                        </a:cubicBezTo>
                        <a:cubicBezTo>
                          <a:pt x="0" y="317"/>
                          <a:pt x="0" y="317"/>
                          <a:pt x="0" y="317"/>
                        </a:cubicBezTo>
                        <a:cubicBezTo>
                          <a:pt x="954" y="128"/>
                          <a:pt x="954" y="128"/>
                          <a:pt x="954" y="128"/>
                        </a:cubicBezTo>
                        <a:cubicBezTo>
                          <a:pt x="954" y="128"/>
                          <a:pt x="979" y="121"/>
                          <a:pt x="980" y="140"/>
                        </a:cubicBezTo>
                        <a:cubicBezTo>
                          <a:pt x="980" y="18"/>
                          <a:pt x="980" y="18"/>
                          <a:pt x="980" y="18"/>
                        </a:cubicBezTo>
                        <a:cubicBezTo>
                          <a:pt x="979" y="0"/>
                          <a:pt x="954" y="7"/>
                          <a:pt x="954" y="7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  <p:sp>
                <p:nvSpPr>
                  <p:cNvPr id="61" name="Freeform 24"/>
                  <p:cNvSpPr>
                    <a:spLocks/>
                  </p:cNvSpPr>
                  <p:nvPr/>
                </p:nvSpPr>
                <p:spPr bwMode="auto">
                  <a:xfrm>
                    <a:off x="-16855" y="6478798"/>
                    <a:ext cx="2183166" cy="705913"/>
                  </a:xfrm>
                  <a:custGeom>
                    <a:avLst/>
                    <a:gdLst>
                      <a:gd name="T0" fmla="*/ 954 w 980"/>
                      <a:gd name="T1" fmla="*/ 7 h 317"/>
                      <a:gd name="T2" fmla="*/ 954 w 980"/>
                      <a:gd name="T3" fmla="*/ 7 h 317"/>
                      <a:gd name="T4" fmla="*/ 0 w 980"/>
                      <a:gd name="T5" fmla="*/ 196 h 317"/>
                      <a:gd name="T6" fmla="*/ 0 w 980"/>
                      <a:gd name="T7" fmla="*/ 317 h 317"/>
                      <a:gd name="T8" fmla="*/ 954 w 980"/>
                      <a:gd name="T9" fmla="*/ 128 h 317"/>
                      <a:gd name="T10" fmla="*/ 980 w 980"/>
                      <a:gd name="T11" fmla="*/ 140 h 317"/>
                      <a:gd name="T12" fmla="*/ 980 w 980"/>
                      <a:gd name="T13" fmla="*/ 18 h 317"/>
                      <a:gd name="T14" fmla="*/ 954 w 980"/>
                      <a:gd name="T15" fmla="*/ 7 h 3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0" h="317">
                        <a:moveTo>
                          <a:pt x="954" y="7"/>
                        </a:moveTo>
                        <a:cubicBezTo>
                          <a:pt x="954" y="7"/>
                          <a:pt x="954" y="7"/>
                          <a:pt x="954" y="7"/>
                        </a:cubicBezTo>
                        <a:cubicBezTo>
                          <a:pt x="0" y="196"/>
                          <a:pt x="0" y="196"/>
                          <a:pt x="0" y="196"/>
                        </a:cubicBezTo>
                        <a:cubicBezTo>
                          <a:pt x="0" y="317"/>
                          <a:pt x="0" y="317"/>
                          <a:pt x="0" y="317"/>
                        </a:cubicBezTo>
                        <a:cubicBezTo>
                          <a:pt x="954" y="128"/>
                          <a:pt x="954" y="128"/>
                          <a:pt x="954" y="128"/>
                        </a:cubicBezTo>
                        <a:cubicBezTo>
                          <a:pt x="954" y="128"/>
                          <a:pt x="979" y="121"/>
                          <a:pt x="980" y="140"/>
                        </a:cubicBezTo>
                        <a:cubicBezTo>
                          <a:pt x="980" y="18"/>
                          <a:pt x="980" y="18"/>
                          <a:pt x="980" y="18"/>
                        </a:cubicBezTo>
                        <a:cubicBezTo>
                          <a:pt x="979" y="0"/>
                          <a:pt x="954" y="7"/>
                          <a:pt x="954" y="7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1350"/>
                  </a:p>
                </p:txBody>
              </p:sp>
            </p:grpSp>
          </p:grpSp>
          <p:sp>
            <p:nvSpPr>
              <p:cNvPr id="55" name="Rectangle 81"/>
              <p:cNvSpPr/>
              <p:nvPr/>
            </p:nvSpPr>
            <p:spPr>
              <a:xfrm>
                <a:off x="1692649" y="2936527"/>
                <a:ext cx="2224677" cy="2491377"/>
              </a:xfrm>
              <a:custGeom>
                <a:avLst/>
                <a:gdLst>
                  <a:gd name="connsiteX0" fmla="*/ 0 w 1988457"/>
                  <a:gd name="connsiteY0" fmla="*/ 0 h 1988457"/>
                  <a:gd name="connsiteX1" fmla="*/ 1988457 w 1988457"/>
                  <a:gd name="connsiteY1" fmla="*/ 0 h 1988457"/>
                  <a:gd name="connsiteX2" fmla="*/ 1988457 w 1988457"/>
                  <a:gd name="connsiteY2" fmla="*/ 1988457 h 1988457"/>
                  <a:gd name="connsiteX3" fmla="*/ 0 w 1988457"/>
                  <a:gd name="connsiteY3" fmla="*/ 1988457 h 1988457"/>
                  <a:gd name="connsiteX4" fmla="*/ 0 w 1988457"/>
                  <a:gd name="connsiteY4" fmla="*/ 0 h 1988457"/>
                  <a:gd name="connsiteX0" fmla="*/ 0 w 2163717"/>
                  <a:gd name="connsiteY0" fmla="*/ 342900 h 2331357"/>
                  <a:gd name="connsiteX1" fmla="*/ 2163717 w 2163717"/>
                  <a:gd name="connsiteY1" fmla="*/ 0 h 2331357"/>
                  <a:gd name="connsiteX2" fmla="*/ 1988457 w 2163717"/>
                  <a:gd name="connsiteY2" fmla="*/ 2331357 h 2331357"/>
                  <a:gd name="connsiteX3" fmla="*/ 0 w 2163717"/>
                  <a:gd name="connsiteY3" fmla="*/ 2331357 h 2331357"/>
                  <a:gd name="connsiteX4" fmla="*/ 0 w 2163717"/>
                  <a:gd name="connsiteY4" fmla="*/ 342900 h 2331357"/>
                  <a:gd name="connsiteX0" fmla="*/ 0 w 2224677"/>
                  <a:gd name="connsiteY0" fmla="*/ 342900 h 2331357"/>
                  <a:gd name="connsiteX1" fmla="*/ 2163717 w 2224677"/>
                  <a:gd name="connsiteY1" fmla="*/ 0 h 2331357"/>
                  <a:gd name="connsiteX2" fmla="*/ 2224677 w 2224677"/>
                  <a:gd name="connsiteY2" fmla="*/ 2140857 h 2331357"/>
                  <a:gd name="connsiteX3" fmla="*/ 0 w 2224677"/>
                  <a:gd name="connsiteY3" fmla="*/ 2331357 h 2331357"/>
                  <a:gd name="connsiteX4" fmla="*/ 0 w 2224677"/>
                  <a:gd name="connsiteY4" fmla="*/ 342900 h 2331357"/>
                  <a:gd name="connsiteX0" fmla="*/ 0 w 2224677"/>
                  <a:gd name="connsiteY0" fmla="*/ 342900 h 2491377"/>
                  <a:gd name="connsiteX1" fmla="*/ 2163717 w 2224677"/>
                  <a:gd name="connsiteY1" fmla="*/ 0 h 2491377"/>
                  <a:gd name="connsiteX2" fmla="*/ 2224677 w 2224677"/>
                  <a:gd name="connsiteY2" fmla="*/ 2140857 h 2491377"/>
                  <a:gd name="connsiteX3" fmla="*/ 7620 w 2224677"/>
                  <a:gd name="connsiteY3" fmla="*/ 2491377 h 2491377"/>
                  <a:gd name="connsiteX4" fmla="*/ 0 w 2224677"/>
                  <a:gd name="connsiteY4" fmla="*/ 342900 h 2491377"/>
                  <a:gd name="connsiteX0" fmla="*/ 91440 w 2217057"/>
                  <a:gd name="connsiteY0" fmla="*/ 502920 h 2491377"/>
                  <a:gd name="connsiteX1" fmla="*/ 2156097 w 2217057"/>
                  <a:gd name="connsiteY1" fmla="*/ 0 h 2491377"/>
                  <a:gd name="connsiteX2" fmla="*/ 2217057 w 2217057"/>
                  <a:gd name="connsiteY2" fmla="*/ 2140857 h 2491377"/>
                  <a:gd name="connsiteX3" fmla="*/ 0 w 2217057"/>
                  <a:gd name="connsiteY3" fmla="*/ 2491377 h 2491377"/>
                  <a:gd name="connsiteX4" fmla="*/ 91440 w 2217057"/>
                  <a:gd name="connsiteY4" fmla="*/ 502920 h 2491377"/>
                  <a:gd name="connsiteX0" fmla="*/ 7620 w 2217057"/>
                  <a:gd name="connsiteY0" fmla="*/ 320040 h 2491377"/>
                  <a:gd name="connsiteX1" fmla="*/ 2156097 w 2217057"/>
                  <a:gd name="connsiteY1" fmla="*/ 0 h 2491377"/>
                  <a:gd name="connsiteX2" fmla="*/ 2217057 w 2217057"/>
                  <a:gd name="connsiteY2" fmla="*/ 2140857 h 2491377"/>
                  <a:gd name="connsiteX3" fmla="*/ 0 w 2217057"/>
                  <a:gd name="connsiteY3" fmla="*/ 2491377 h 2491377"/>
                  <a:gd name="connsiteX4" fmla="*/ 7620 w 221705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4085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3323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  <a:gd name="connsiteX0" fmla="*/ 0 w 2224677"/>
                  <a:gd name="connsiteY0" fmla="*/ 320040 h 2491377"/>
                  <a:gd name="connsiteX1" fmla="*/ 2163717 w 2224677"/>
                  <a:gd name="connsiteY1" fmla="*/ 0 h 2491377"/>
                  <a:gd name="connsiteX2" fmla="*/ 2224677 w 2224677"/>
                  <a:gd name="connsiteY2" fmla="*/ 2125617 h 2491377"/>
                  <a:gd name="connsiteX3" fmla="*/ 7620 w 2224677"/>
                  <a:gd name="connsiteY3" fmla="*/ 2491377 h 2491377"/>
                  <a:gd name="connsiteX4" fmla="*/ 0 w 2224677"/>
                  <a:gd name="connsiteY4" fmla="*/ 320040 h 249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24677" h="2491377">
                    <a:moveTo>
                      <a:pt x="0" y="320040"/>
                    </a:moveTo>
                    <a:lnTo>
                      <a:pt x="2163717" y="0"/>
                    </a:lnTo>
                    <a:lnTo>
                      <a:pt x="2224677" y="2125617"/>
                    </a:lnTo>
                    <a:lnTo>
                      <a:pt x="7620" y="2491377"/>
                    </a:lnTo>
                    <a:lnTo>
                      <a:pt x="0" y="32004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38100" dir="10800000">
                  <a:prstClr val="black">
                    <a:alpha val="2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 rot="4856481" flipV="1">
              <a:off x="3579174" y="1876838"/>
              <a:ext cx="245378" cy="278944"/>
              <a:chOff x="9492343" y="537029"/>
              <a:chExt cx="174171" cy="278944"/>
            </a:xfrm>
          </p:grpSpPr>
          <p:sp>
            <p:nvSpPr>
              <p:cNvPr id="52" name="Chevron 51"/>
              <p:cNvSpPr/>
              <p:nvPr/>
            </p:nvSpPr>
            <p:spPr>
              <a:xfrm rot="5400000">
                <a:off x="9492343" y="537029"/>
                <a:ext cx="174171" cy="174171"/>
              </a:xfrm>
              <a:prstGeom prst="chevron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Chevron 52"/>
              <p:cNvSpPr/>
              <p:nvPr/>
            </p:nvSpPr>
            <p:spPr>
              <a:xfrm rot="5400000">
                <a:off x="9492343" y="641802"/>
                <a:ext cx="174171" cy="174171"/>
              </a:xfrm>
              <a:prstGeom prst="chevron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Freeform 47"/>
            <p:cNvSpPr>
              <a:spLocks noEditPoints="1"/>
            </p:cNvSpPr>
            <p:nvPr/>
          </p:nvSpPr>
          <p:spPr bwMode="auto">
            <a:xfrm>
              <a:off x="2517210" y="2222951"/>
              <a:ext cx="575554" cy="508850"/>
            </a:xfrm>
            <a:custGeom>
              <a:avLst/>
              <a:gdLst>
                <a:gd name="T0" fmla="*/ 112 w 128"/>
                <a:gd name="T1" fmla="*/ 60 h 112"/>
                <a:gd name="T2" fmla="*/ 104 w 128"/>
                <a:gd name="T3" fmla="*/ 60 h 112"/>
                <a:gd name="T4" fmla="*/ 104 w 128"/>
                <a:gd name="T5" fmla="*/ 16 h 112"/>
                <a:gd name="T6" fmla="*/ 88 w 128"/>
                <a:gd name="T7" fmla="*/ 0 h 112"/>
                <a:gd name="T8" fmla="*/ 40 w 128"/>
                <a:gd name="T9" fmla="*/ 0 h 112"/>
                <a:gd name="T10" fmla="*/ 24 w 128"/>
                <a:gd name="T11" fmla="*/ 16 h 112"/>
                <a:gd name="T12" fmla="*/ 24 w 128"/>
                <a:gd name="T13" fmla="*/ 60 h 112"/>
                <a:gd name="T14" fmla="*/ 16 w 128"/>
                <a:gd name="T15" fmla="*/ 60 h 112"/>
                <a:gd name="T16" fmla="*/ 0 w 128"/>
                <a:gd name="T17" fmla="*/ 76 h 112"/>
                <a:gd name="T18" fmla="*/ 0 w 128"/>
                <a:gd name="T19" fmla="*/ 84 h 112"/>
                <a:gd name="T20" fmla="*/ 16 w 128"/>
                <a:gd name="T21" fmla="*/ 100 h 112"/>
                <a:gd name="T22" fmla="*/ 25 w 128"/>
                <a:gd name="T23" fmla="*/ 100 h 112"/>
                <a:gd name="T24" fmla="*/ 40 w 128"/>
                <a:gd name="T25" fmla="*/ 112 h 112"/>
                <a:gd name="T26" fmla="*/ 88 w 128"/>
                <a:gd name="T27" fmla="*/ 112 h 112"/>
                <a:gd name="T28" fmla="*/ 103 w 128"/>
                <a:gd name="T29" fmla="*/ 100 h 112"/>
                <a:gd name="T30" fmla="*/ 112 w 128"/>
                <a:gd name="T31" fmla="*/ 100 h 112"/>
                <a:gd name="T32" fmla="*/ 128 w 128"/>
                <a:gd name="T33" fmla="*/ 84 h 112"/>
                <a:gd name="T34" fmla="*/ 128 w 128"/>
                <a:gd name="T35" fmla="*/ 76 h 112"/>
                <a:gd name="T36" fmla="*/ 112 w 128"/>
                <a:gd name="T37" fmla="*/ 60 h 112"/>
                <a:gd name="T38" fmla="*/ 32 w 128"/>
                <a:gd name="T39" fmla="*/ 16 h 112"/>
                <a:gd name="T40" fmla="*/ 40 w 128"/>
                <a:gd name="T41" fmla="*/ 8 h 112"/>
                <a:gd name="T42" fmla="*/ 88 w 128"/>
                <a:gd name="T43" fmla="*/ 8 h 112"/>
                <a:gd name="T44" fmla="*/ 96 w 128"/>
                <a:gd name="T45" fmla="*/ 16 h 112"/>
                <a:gd name="T46" fmla="*/ 96 w 128"/>
                <a:gd name="T47" fmla="*/ 60 h 112"/>
                <a:gd name="T48" fmla="*/ 32 w 128"/>
                <a:gd name="T49" fmla="*/ 60 h 112"/>
                <a:gd name="T50" fmla="*/ 32 w 128"/>
                <a:gd name="T51" fmla="*/ 16 h 112"/>
                <a:gd name="T52" fmla="*/ 88 w 128"/>
                <a:gd name="T53" fmla="*/ 104 h 112"/>
                <a:gd name="T54" fmla="*/ 40 w 128"/>
                <a:gd name="T55" fmla="*/ 104 h 112"/>
                <a:gd name="T56" fmla="*/ 32 w 128"/>
                <a:gd name="T57" fmla="*/ 96 h 112"/>
                <a:gd name="T58" fmla="*/ 40 w 128"/>
                <a:gd name="T59" fmla="*/ 88 h 112"/>
                <a:gd name="T60" fmla="*/ 88 w 128"/>
                <a:gd name="T61" fmla="*/ 88 h 112"/>
                <a:gd name="T62" fmla="*/ 96 w 128"/>
                <a:gd name="T63" fmla="*/ 96 h 112"/>
                <a:gd name="T64" fmla="*/ 88 w 128"/>
                <a:gd name="T65" fmla="*/ 104 h 112"/>
                <a:gd name="T66" fmla="*/ 120 w 128"/>
                <a:gd name="T67" fmla="*/ 84 h 112"/>
                <a:gd name="T68" fmla="*/ 112 w 128"/>
                <a:gd name="T69" fmla="*/ 92 h 112"/>
                <a:gd name="T70" fmla="*/ 103 w 128"/>
                <a:gd name="T71" fmla="*/ 92 h 112"/>
                <a:gd name="T72" fmla="*/ 88 w 128"/>
                <a:gd name="T73" fmla="*/ 80 h 112"/>
                <a:gd name="T74" fmla="*/ 40 w 128"/>
                <a:gd name="T75" fmla="*/ 80 h 112"/>
                <a:gd name="T76" fmla="*/ 25 w 128"/>
                <a:gd name="T77" fmla="*/ 92 h 112"/>
                <a:gd name="T78" fmla="*/ 16 w 128"/>
                <a:gd name="T79" fmla="*/ 92 h 112"/>
                <a:gd name="T80" fmla="*/ 8 w 128"/>
                <a:gd name="T81" fmla="*/ 84 h 112"/>
                <a:gd name="T82" fmla="*/ 8 w 128"/>
                <a:gd name="T83" fmla="*/ 76 h 112"/>
                <a:gd name="T84" fmla="*/ 16 w 128"/>
                <a:gd name="T85" fmla="*/ 68 h 112"/>
                <a:gd name="T86" fmla="*/ 112 w 128"/>
                <a:gd name="T87" fmla="*/ 68 h 112"/>
                <a:gd name="T88" fmla="*/ 120 w 128"/>
                <a:gd name="T89" fmla="*/ 76 h 112"/>
                <a:gd name="T90" fmla="*/ 120 w 128"/>
                <a:gd name="T91" fmla="*/ 8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8" h="112">
                  <a:moveTo>
                    <a:pt x="112" y="60"/>
                  </a:moveTo>
                  <a:cubicBezTo>
                    <a:pt x="104" y="60"/>
                    <a:pt x="104" y="60"/>
                    <a:pt x="104" y="60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7"/>
                    <a:pt x="97" y="0"/>
                    <a:pt x="88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1" y="0"/>
                    <a:pt x="24" y="7"/>
                    <a:pt x="24" y="16"/>
                  </a:cubicBezTo>
                  <a:cubicBezTo>
                    <a:pt x="24" y="16"/>
                    <a:pt x="24" y="57"/>
                    <a:pt x="24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7" y="60"/>
                    <a:pt x="0" y="67"/>
                    <a:pt x="0" y="7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93"/>
                    <a:pt x="7" y="100"/>
                    <a:pt x="16" y="100"/>
                  </a:cubicBezTo>
                  <a:cubicBezTo>
                    <a:pt x="25" y="100"/>
                    <a:pt x="25" y="100"/>
                    <a:pt x="25" y="100"/>
                  </a:cubicBezTo>
                  <a:cubicBezTo>
                    <a:pt x="26" y="107"/>
                    <a:pt x="33" y="112"/>
                    <a:pt x="40" y="112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5" y="112"/>
                    <a:pt x="102" y="107"/>
                    <a:pt x="10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21" y="100"/>
                    <a:pt x="128" y="93"/>
                    <a:pt x="128" y="84"/>
                  </a:cubicBezTo>
                  <a:cubicBezTo>
                    <a:pt x="128" y="76"/>
                    <a:pt x="128" y="76"/>
                    <a:pt x="128" y="76"/>
                  </a:cubicBezTo>
                  <a:cubicBezTo>
                    <a:pt x="128" y="67"/>
                    <a:pt x="121" y="60"/>
                    <a:pt x="112" y="60"/>
                  </a:cubicBezTo>
                  <a:close/>
                  <a:moveTo>
                    <a:pt x="32" y="16"/>
                  </a:moveTo>
                  <a:cubicBezTo>
                    <a:pt x="32" y="12"/>
                    <a:pt x="36" y="8"/>
                    <a:pt x="40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92" y="8"/>
                    <a:pt x="96" y="12"/>
                    <a:pt x="96" y="16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32" y="60"/>
                    <a:pt x="32" y="60"/>
                    <a:pt x="32" y="60"/>
                  </a:cubicBezTo>
                  <a:lnTo>
                    <a:pt x="32" y="16"/>
                  </a:lnTo>
                  <a:close/>
                  <a:moveTo>
                    <a:pt x="88" y="104"/>
                  </a:moveTo>
                  <a:cubicBezTo>
                    <a:pt x="40" y="104"/>
                    <a:pt x="40" y="104"/>
                    <a:pt x="40" y="104"/>
                  </a:cubicBezTo>
                  <a:cubicBezTo>
                    <a:pt x="36" y="104"/>
                    <a:pt x="32" y="100"/>
                    <a:pt x="32" y="96"/>
                  </a:cubicBezTo>
                  <a:cubicBezTo>
                    <a:pt x="32" y="92"/>
                    <a:pt x="36" y="88"/>
                    <a:pt x="40" y="88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92" y="88"/>
                    <a:pt x="96" y="92"/>
                    <a:pt x="96" y="96"/>
                  </a:cubicBezTo>
                  <a:cubicBezTo>
                    <a:pt x="96" y="100"/>
                    <a:pt x="92" y="104"/>
                    <a:pt x="88" y="104"/>
                  </a:cubicBezTo>
                  <a:close/>
                  <a:moveTo>
                    <a:pt x="120" y="84"/>
                  </a:moveTo>
                  <a:cubicBezTo>
                    <a:pt x="120" y="88"/>
                    <a:pt x="116" y="92"/>
                    <a:pt x="11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2" y="85"/>
                    <a:pt x="95" y="80"/>
                    <a:pt x="88" y="8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3" y="80"/>
                    <a:pt x="26" y="85"/>
                    <a:pt x="25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2" y="92"/>
                    <a:pt x="8" y="88"/>
                    <a:pt x="8" y="84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2"/>
                    <a:pt x="12" y="68"/>
                    <a:pt x="16" y="68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6" y="68"/>
                    <a:pt x="120" y="72"/>
                    <a:pt x="120" y="76"/>
                  </a:cubicBezTo>
                  <a:lnTo>
                    <a:pt x="120" y="8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/>
            </a:p>
          </p:txBody>
        </p:sp>
      </p:grpSp>
      <p:sp>
        <p:nvSpPr>
          <p:cNvPr id="68" name="TextBox 67"/>
          <p:cNvSpPr txBox="1"/>
          <p:nvPr/>
        </p:nvSpPr>
        <p:spPr>
          <a:xfrm rot="21065791">
            <a:off x="1574389" y="3496841"/>
            <a:ext cx="1299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Customer Feedback </a:t>
            </a:r>
          </a:p>
        </p:txBody>
      </p:sp>
      <p:sp>
        <p:nvSpPr>
          <p:cNvPr id="69" name="TextBox 68"/>
          <p:cNvSpPr txBox="1"/>
          <p:nvPr/>
        </p:nvSpPr>
        <p:spPr>
          <a:xfrm rot="21065791">
            <a:off x="3273651" y="3554590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Attendance </a:t>
            </a:r>
          </a:p>
        </p:txBody>
      </p:sp>
      <p:sp>
        <p:nvSpPr>
          <p:cNvPr id="70" name="TextBox 69"/>
          <p:cNvSpPr txBox="1"/>
          <p:nvPr/>
        </p:nvSpPr>
        <p:spPr>
          <a:xfrm rot="21065791">
            <a:off x="4826224" y="3426536"/>
            <a:ext cx="1198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Financial Performance </a:t>
            </a:r>
          </a:p>
        </p:txBody>
      </p:sp>
      <p:sp>
        <p:nvSpPr>
          <p:cNvPr id="71" name="TextBox 70"/>
          <p:cNvSpPr txBox="1"/>
          <p:nvPr/>
        </p:nvSpPr>
        <p:spPr>
          <a:xfrm rot="21065791">
            <a:off x="6385202" y="3563332"/>
            <a:ext cx="1281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Market Trend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703E800-31E0-3FE9-68F3-229B2CEB5C43}"/>
              </a:ext>
            </a:extLst>
          </p:cNvPr>
          <p:cNvSpPr txBox="1"/>
          <p:nvPr/>
        </p:nvSpPr>
        <p:spPr>
          <a:xfrm>
            <a:off x="458555" y="678953"/>
            <a:ext cx="82269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Continuous Monitoring &amp; Adjusting</a:t>
            </a:r>
          </a:p>
        </p:txBody>
      </p:sp>
      <p:sp>
        <p:nvSpPr>
          <p:cNvPr id="77" name="Left Brace 76">
            <a:extLst>
              <a:ext uri="{FF2B5EF4-FFF2-40B4-BE49-F238E27FC236}">
                <a16:creationId xmlns:a16="http://schemas.microsoft.com/office/drawing/2014/main" id="{1EEF3F8D-0EEA-28F8-3441-0132E93D4415}"/>
              </a:ext>
            </a:extLst>
          </p:cNvPr>
          <p:cNvSpPr/>
          <p:nvPr/>
        </p:nvSpPr>
        <p:spPr>
          <a:xfrm rot="16200000">
            <a:off x="4386815" y="1817272"/>
            <a:ext cx="508846" cy="6904903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33F4E99-DE8F-F2BC-CC96-11F74D40BAF5}"/>
              </a:ext>
            </a:extLst>
          </p:cNvPr>
          <p:cNvSpPr txBox="1"/>
          <p:nvPr/>
        </p:nvSpPr>
        <p:spPr>
          <a:xfrm>
            <a:off x="956062" y="5510034"/>
            <a:ext cx="73703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Data-Driven Approach </a:t>
            </a:r>
          </a:p>
        </p:txBody>
      </p:sp>
    </p:spTree>
    <p:extLst>
      <p:ext uri="{BB962C8B-B14F-4D97-AF65-F5344CB8AC3E}">
        <p14:creationId xmlns:p14="http://schemas.microsoft.com/office/powerpoint/2010/main" val="3101661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645440" y="1852447"/>
            <a:ext cx="3597812" cy="6013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Rectangle 3"/>
          <p:cNvSpPr/>
          <p:nvPr/>
        </p:nvSpPr>
        <p:spPr>
          <a:xfrm>
            <a:off x="1645440" y="2678378"/>
            <a:ext cx="3597812" cy="601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Rectangle 4"/>
          <p:cNvSpPr/>
          <p:nvPr/>
        </p:nvSpPr>
        <p:spPr>
          <a:xfrm>
            <a:off x="1645440" y="3531725"/>
            <a:ext cx="3597812" cy="6013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extBox 7"/>
          <p:cNvSpPr txBox="1"/>
          <p:nvPr/>
        </p:nvSpPr>
        <p:spPr>
          <a:xfrm>
            <a:off x="1750948" y="1909906"/>
            <a:ext cx="3492305" cy="45313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ea typeface="Roboto Condensed Light" panose="02000000000000000000" pitchFamily="2" charset="0"/>
                <a:cs typeface="Roboto Condensed Light" panose="02000000000000000000" pitchFamily="2" charset="0"/>
              </a:rPr>
              <a:t>Total Operational Expense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750948" y="2747613"/>
            <a:ext cx="3492305" cy="45313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ea typeface="Roboto Condensed Light" panose="02000000000000000000" pitchFamily="2" charset="0"/>
                <a:cs typeface="Roboto Condensed Light" panose="02000000000000000000" pitchFamily="2" charset="0"/>
              </a:rPr>
              <a:t>Net Revenue From New Features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50947" y="3515409"/>
            <a:ext cx="3492305" cy="57336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ea typeface="Roboto Condensed Light" panose="02000000000000000000" pitchFamily="2" charset="0"/>
                <a:cs typeface="Roboto Condensed Light" panose="02000000000000000000" pitchFamily="2" charset="0"/>
              </a:rPr>
              <a:t>Total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D55C095-3517-101F-D1E5-EF13E7019D85}"/>
              </a:ext>
            </a:extLst>
          </p:cNvPr>
          <p:cNvGrpSpPr/>
          <p:nvPr/>
        </p:nvGrpSpPr>
        <p:grpSpPr>
          <a:xfrm>
            <a:off x="5481191" y="1864214"/>
            <a:ext cx="1828798" cy="601393"/>
            <a:chOff x="5767753" y="1688122"/>
            <a:chExt cx="1097281" cy="801859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27C063C-554C-1DA3-6FBE-7E3BE036A831}"/>
                </a:ext>
              </a:extLst>
            </p:cNvPr>
            <p:cNvSpPr/>
            <p:nvPr/>
          </p:nvSpPr>
          <p:spPr>
            <a:xfrm>
              <a:off x="5767753" y="1688122"/>
              <a:ext cx="1097281" cy="801859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98F53A5-4FE0-246F-B590-917CC9B332AA}"/>
                </a:ext>
              </a:extLst>
            </p:cNvPr>
            <p:cNvSpPr txBox="1"/>
            <p:nvPr/>
          </p:nvSpPr>
          <p:spPr>
            <a:xfrm>
              <a:off x="5951293" y="1800350"/>
              <a:ext cx="730202" cy="615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($1.54MM)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560E3B9-5552-151C-8891-D5D0E2CE532E}"/>
              </a:ext>
            </a:extLst>
          </p:cNvPr>
          <p:cNvGrpSpPr/>
          <p:nvPr/>
        </p:nvGrpSpPr>
        <p:grpSpPr>
          <a:xfrm>
            <a:off x="5481191" y="2690147"/>
            <a:ext cx="1828798" cy="601393"/>
            <a:chOff x="5767753" y="2604051"/>
            <a:chExt cx="1097281" cy="801859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A063279-09BB-EBB6-6BF1-97780599669D}"/>
                </a:ext>
              </a:extLst>
            </p:cNvPr>
            <p:cNvSpPr/>
            <p:nvPr/>
          </p:nvSpPr>
          <p:spPr>
            <a:xfrm>
              <a:off x="5767753" y="2604051"/>
              <a:ext cx="1097281" cy="801859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565AE66-7B4E-DA5B-C931-F97704C33F6E}"/>
                </a:ext>
              </a:extLst>
            </p:cNvPr>
            <p:cNvSpPr txBox="1"/>
            <p:nvPr/>
          </p:nvSpPr>
          <p:spPr>
            <a:xfrm>
              <a:off x="6001304" y="2709605"/>
              <a:ext cx="630174" cy="615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$3.88MM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D1DE7DD-4BBB-20A2-AC2D-9095EE1A64DD}"/>
              </a:ext>
            </a:extLst>
          </p:cNvPr>
          <p:cNvGrpSpPr/>
          <p:nvPr/>
        </p:nvGrpSpPr>
        <p:grpSpPr>
          <a:xfrm>
            <a:off x="5481191" y="3543495"/>
            <a:ext cx="1828798" cy="601393"/>
            <a:chOff x="5767753" y="3519980"/>
            <a:chExt cx="1097281" cy="801859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C8CDB93-891A-7092-7E60-116AE436468E}"/>
                </a:ext>
              </a:extLst>
            </p:cNvPr>
            <p:cNvSpPr/>
            <p:nvPr/>
          </p:nvSpPr>
          <p:spPr>
            <a:xfrm>
              <a:off x="5767753" y="3519980"/>
              <a:ext cx="1097281" cy="801859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B982A3D-9971-30CF-DCB2-A9003BCAAD5D}"/>
                </a:ext>
              </a:extLst>
            </p:cNvPr>
            <p:cNvSpPr txBox="1"/>
            <p:nvPr/>
          </p:nvSpPr>
          <p:spPr>
            <a:xfrm>
              <a:off x="6260971" y="3625531"/>
              <a:ext cx="110839" cy="615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en-US" sz="24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4B2E7B6-E22A-AC6B-D65A-9B85A3B191D0}"/>
              </a:ext>
            </a:extLst>
          </p:cNvPr>
          <p:cNvGrpSpPr/>
          <p:nvPr/>
        </p:nvGrpSpPr>
        <p:grpSpPr>
          <a:xfrm>
            <a:off x="870448" y="4569589"/>
            <a:ext cx="7532081" cy="1575366"/>
            <a:chOff x="5754984" y="5359072"/>
            <a:chExt cx="1097281" cy="801859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AC59856-D4E4-B1E6-513A-2C18982F4C5E}"/>
                </a:ext>
              </a:extLst>
            </p:cNvPr>
            <p:cNvSpPr/>
            <p:nvPr/>
          </p:nvSpPr>
          <p:spPr>
            <a:xfrm>
              <a:off x="5754984" y="5359072"/>
              <a:ext cx="1097281" cy="801859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0AE4525-6140-EFE4-92FC-A498C7FC9F9C}"/>
                </a:ext>
              </a:extLst>
            </p:cNvPr>
            <p:cNvSpPr txBox="1"/>
            <p:nvPr/>
          </p:nvSpPr>
          <p:spPr>
            <a:xfrm>
              <a:off x="5802608" y="5479981"/>
              <a:ext cx="1027570" cy="6109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Big Mountain Resort's changes aim to break even and boost revenue by $2.34MM. </a:t>
              </a:r>
            </a:p>
            <a:p>
              <a:pPr algn="ctr"/>
              <a:r>
                <a:rPr lang="en-US" sz="2400" dirty="0">
                  <a:solidFill>
                    <a:schemeClr val="bg1"/>
                  </a:solidFill>
                  <a:latin typeface="+mj-lt"/>
                </a:rPr>
                <a:t>Note: the model did not predict a reduction in operational costs. </a:t>
              </a: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BADC0987-2276-B6C3-6CCA-C71A67148E1B}"/>
              </a:ext>
            </a:extLst>
          </p:cNvPr>
          <p:cNvSpPr txBox="1"/>
          <p:nvPr/>
        </p:nvSpPr>
        <p:spPr>
          <a:xfrm>
            <a:off x="2748438" y="678953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Final Thoughts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949F4D2-E866-CD44-9B94-A76D0B469757}"/>
              </a:ext>
            </a:extLst>
          </p:cNvPr>
          <p:cNvGrpSpPr/>
          <p:nvPr/>
        </p:nvGrpSpPr>
        <p:grpSpPr>
          <a:xfrm>
            <a:off x="5481185" y="3543494"/>
            <a:ext cx="1828798" cy="601393"/>
            <a:chOff x="5767753" y="4435909"/>
            <a:chExt cx="1097281" cy="801859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0D34B87-7AF9-ED89-34D9-192A19DF6DB7}"/>
                </a:ext>
              </a:extLst>
            </p:cNvPr>
            <p:cNvSpPr/>
            <p:nvPr/>
          </p:nvSpPr>
          <p:spPr>
            <a:xfrm>
              <a:off x="5767753" y="4435909"/>
              <a:ext cx="1097281" cy="801859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6DBA001-6B1F-25C7-6EC9-391C38E6532C}"/>
                </a:ext>
              </a:extLst>
            </p:cNvPr>
            <p:cNvSpPr txBox="1"/>
            <p:nvPr/>
          </p:nvSpPr>
          <p:spPr>
            <a:xfrm>
              <a:off x="6001303" y="4541459"/>
              <a:ext cx="630174" cy="615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$2.34MM</a:t>
              </a: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B5240388-CFD9-09C1-EB89-D17977BA40D6}"/>
              </a:ext>
            </a:extLst>
          </p:cNvPr>
          <p:cNvSpPr/>
          <p:nvPr/>
        </p:nvSpPr>
        <p:spPr>
          <a:xfrm>
            <a:off x="1127131" y="3375674"/>
            <a:ext cx="6812990" cy="943750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933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399173" y="2165523"/>
            <a:ext cx="2345645" cy="1468926"/>
            <a:chOff x="4491037" y="2762251"/>
            <a:chExt cx="1703519" cy="1066800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4491037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4879973" y="2762251"/>
              <a:ext cx="574674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5267325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 flipH="1">
              <a:off x="5618293" y="2762251"/>
              <a:ext cx="576263" cy="1066800"/>
            </a:xfrm>
            <a:custGeom>
              <a:avLst/>
              <a:gdLst>
                <a:gd name="T0" fmla="*/ 6 w 43"/>
                <a:gd name="T1" fmla="*/ 77 h 79"/>
                <a:gd name="T2" fmla="*/ 6 w 43"/>
                <a:gd name="T3" fmla="*/ 77 h 79"/>
                <a:gd name="T4" fmla="*/ 16 w 43"/>
                <a:gd name="T5" fmla="*/ 73 h 79"/>
                <a:gd name="T6" fmla="*/ 42 w 43"/>
                <a:gd name="T7" fmla="*/ 12 h 79"/>
                <a:gd name="T8" fmla="*/ 37 w 43"/>
                <a:gd name="T9" fmla="*/ 2 h 79"/>
                <a:gd name="T10" fmla="*/ 37 w 43"/>
                <a:gd name="T11" fmla="*/ 2 h 79"/>
                <a:gd name="T12" fmla="*/ 27 w 43"/>
                <a:gd name="T13" fmla="*/ 6 h 79"/>
                <a:gd name="T14" fmla="*/ 2 w 43"/>
                <a:gd name="T15" fmla="*/ 67 h 79"/>
                <a:gd name="T16" fmla="*/ 6 w 43"/>
                <a:gd name="T17" fmla="*/ 77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9">
                  <a:moveTo>
                    <a:pt x="6" y="77"/>
                  </a:moveTo>
                  <a:cubicBezTo>
                    <a:pt x="6" y="77"/>
                    <a:pt x="6" y="77"/>
                    <a:pt x="6" y="77"/>
                  </a:cubicBezTo>
                  <a:cubicBezTo>
                    <a:pt x="10" y="79"/>
                    <a:pt x="15" y="77"/>
                    <a:pt x="16" y="73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3" y="8"/>
                    <a:pt x="41" y="3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0"/>
                    <a:pt x="29" y="2"/>
                    <a:pt x="27" y="6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0" y="71"/>
                    <a:pt x="2" y="76"/>
                    <a:pt x="6" y="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35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2838993" y="3633645"/>
            <a:ext cx="346601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500" dirty="0">
                <a:solidFill>
                  <a:schemeClr val="bg1"/>
                </a:solidFill>
                <a:latin typeface="+mj-lt"/>
              </a:rPr>
              <a:t>Thank For Coming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2961861" y="4316612"/>
            <a:ext cx="32004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9"/>
          <p:cNvSpPr>
            <a:spLocks noEditPoints="1"/>
          </p:cNvSpPr>
          <p:nvPr/>
        </p:nvSpPr>
        <p:spPr bwMode="auto">
          <a:xfrm>
            <a:off x="4097768" y="4405332"/>
            <a:ext cx="189771" cy="189992"/>
          </a:xfrm>
          <a:custGeom>
            <a:avLst/>
            <a:gdLst>
              <a:gd name="T0" fmla="*/ 333 w 360"/>
              <a:gd name="T1" fmla="*/ 0 h 360"/>
              <a:gd name="T2" fmla="*/ 26 w 360"/>
              <a:gd name="T3" fmla="*/ 0 h 360"/>
              <a:gd name="T4" fmla="*/ 0 w 360"/>
              <a:gd name="T5" fmla="*/ 25 h 360"/>
              <a:gd name="T6" fmla="*/ 0 w 360"/>
              <a:gd name="T7" fmla="*/ 334 h 360"/>
              <a:gd name="T8" fmla="*/ 26 w 360"/>
              <a:gd name="T9" fmla="*/ 360 h 360"/>
              <a:gd name="T10" fmla="*/ 333 w 360"/>
              <a:gd name="T11" fmla="*/ 360 h 360"/>
              <a:gd name="T12" fmla="*/ 360 w 360"/>
              <a:gd name="T13" fmla="*/ 334 h 360"/>
              <a:gd name="T14" fmla="*/ 360 w 360"/>
              <a:gd name="T15" fmla="*/ 25 h 360"/>
              <a:gd name="T16" fmla="*/ 333 w 360"/>
              <a:gd name="T17" fmla="*/ 0 h 360"/>
              <a:gd name="T18" fmla="*/ 109 w 360"/>
              <a:gd name="T19" fmla="*/ 301 h 360"/>
              <a:gd name="T20" fmla="*/ 54 w 360"/>
              <a:gd name="T21" fmla="*/ 301 h 360"/>
              <a:gd name="T22" fmla="*/ 54 w 360"/>
              <a:gd name="T23" fmla="*/ 138 h 360"/>
              <a:gd name="T24" fmla="*/ 109 w 360"/>
              <a:gd name="T25" fmla="*/ 138 h 360"/>
              <a:gd name="T26" fmla="*/ 109 w 360"/>
              <a:gd name="T27" fmla="*/ 301 h 360"/>
              <a:gd name="T28" fmla="*/ 82 w 360"/>
              <a:gd name="T29" fmla="*/ 116 h 360"/>
              <a:gd name="T30" fmla="*/ 81 w 360"/>
              <a:gd name="T31" fmla="*/ 116 h 360"/>
              <a:gd name="T32" fmla="*/ 51 w 360"/>
              <a:gd name="T33" fmla="*/ 88 h 360"/>
              <a:gd name="T34" fmla="*/ 82 w 360"/>
              <a:gd name="T35" fmla="*/ 60 h 360"/>
              <a:gd name="T36" fmla="*/ 112 w 360"/>
              <a:gd name="T37" fmla="*/ 88 h 360"/>
              <a:gd name="T38" fmla="*/ 82 w 360"/>
              <a:gd name="T39" fmla="*/ 116 h 360"/>
              <a:gd name="T40" fmla="*/ 305 w 360"/>
              <a:gd name="T41" fmla="*/ 301 h 360"/>
              <a:gd name="T42" fmla="*/ 251 w 360"/>
              <a:gd name="T43" fmla="*/ 301 h 360"/>
              <a:gd name="T44" fmla="*/ 251 w 360"/>
              <a:gd name="T45" fmla="*/ 214 h 360"/>
              <a:gd name="T46" fmla="*/ 223 w 360"/>
              <a:gd name="T47" fmla="*/ 177 h 360"/>
              <a:gd name="T48" fmla="*/ 195 w 360"/>
              <a:gd name="T49" fmla="*/ 197 h 360"/>
              <a:gd name="T50" fmla="*/ 193 w 360"/>
              <a:gd name="T51" fmla="*/ 210 h 360"/>
              <a:gd name="T52" fmla="*/ 193 w 360"/>
              <a:gd name="T53" fmla="*/ 301 h 360"/>
              <a:gd name="T54" fmla="*/ 139 w 360"/>
              <a:gd name="T55" fmla="*/ 301 h 360"/>
              <a:gd name="T56" fmla="*/ 139 w 360"/>
              <a:gd name="T57" fmla="*/ 138 h 360"/>
              <a:gd name="T58" fmla="*/ 193 w 360"/>
              <a:gd name="T59" fmla="*/ 138 h 360"/>
              <a:gd name="T60" fmla="*/ 193 w 360"/>
              <a:gd name="T61" fmla="*/ 161 h 360"/>
              <a:gd name="T62" fmla="*/ 242 w 360"/>
              <a:gd name="T63" fmla="*/ 135 h 360"/>
              <a:gd name="T64" fmla="*/ 305 w 360"/>
              <a:gd name="T65" fmla="*/ 208 h 360"/>
              <a:gd name="T66" fmla="*/ 305 w 360"/>
              <a:gd name="T67" fmla="*/ 301 h 360"/>
              <a:gd name="T68" fmla="*/ 193 w 360"/>
              <a:gd name="T69" fmla="*/ 162 h 360"/>
              <a:gd name="T70" fmla="*/ 193 w 360"/>
              <a:gd name="T71" fmla="*/ 161 h 360"/>
              <a:gd name="T72" fmla="*/ 193 w 360"/>
              <a:gd name="T73" fmla="*/ 16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60" h="360">
                <a:moveTo>
                  <a:pt x="333" y="0"/>
                </a:moveTo>
                <a:cubicBezTo>
                  <a:pt x="26" y="0"/>
                  <a:pt x="26" y="0"/>
                  <a:pt x="26" y="0"/>
                </a:cubicBezTo>
                <a:cubicBezTo>
                  <a:pt x="12" y="0"/>
                  <a:pt x="0" y="11"/>
                  <a:pt x="0" y="25"/>
                </a:cubicBezTo>
                <a:cubicBezTo>
                  <a:pt x="0" y="334"/>
                  <a:pt x="0" y="334"/>
                  <a:pt x="0" y="334"/>
                </a:cubicBezTo>
                <a:cubicBezTo>
                  <a:pt x="0" y="348"/>
                  <a:pt x="12" y="360"/>
                  <a:pt x="26" y="360"/>
                </a:cubicBezTo>
                <a:cubicBezTo>
                  <a:pt x="333" y="360"/>
                  <a:pt x="333" y="360"/>
                  <a:pt x="333" y="360"/>
                </a:cubicBezTo>
                <a:cubicBezTo>
                  <a:pt x="348" y="360"/>
                  <a:pt x="360" y="348"/>
                  <a:pt x="360" y="334"/>
                </a:cubicBezTo>
                <a:cubicBezTo>
                  <a:pt x="360" y="25"/>
                  <a:pt x="360" y="25"/>
                  <a:pt x="360" y="25"/>
                </a:cubicBezTo>
                <a:cubicBezTo>
                  <a:pt x="360" y="11"/>
                  <a:pt x="348" y="0"/>
                  <a:pt x="333" y="0"/>
                </a:cubicBezTo>
                <a:close/>
                <a:moveTo>
                  <a:pt x="109" y="301"/>
                </a:moveTo>
                <a:cubicBezTo>
                  <a:pt x="54" y="301"/>
                  <a:pt x="54" y="301"/>
                  <a:pt x="54" y="301"/>
                </a:cubicBezTo>
                <a:cubicBezTo>
                  <a:pt x="54" y="138"/>
                  <a:pt x="54" y="138"/>
                  <a:pt x="54" y="138"/>
                </a:cubicBezTo>
                <a:cubicBezTo>
                  <a:pt x="109" y="138"/>
                  <a:pt x="109" y="138"/>
                  <a:pt x="109" y="138"/>
                </a:cubicBezTo>
                <a:lnTo>
                  <a:pt x="109" y="301"/>
                </a:lnTo>
                <a:close/>
                <a:moveTo>
                  <a:pt x="82" y="116"/>
                </a:moveTo>
                <a:cubicBezTo>
                  <a:pt x="81" y="116"/>
                  <a:pt x="81" y="116"/>
                  <a:pt x="81" y="116"/>
                </a:cubicBezTo>
                <a:cubicBezTo>
                  <a:pt x="63" y="116"/>
                  <a:pt x="51" y="104"/>
                  <a:pt x="51" y="88"/>
                </a:cubicBezTo>
                <a:cubicBezTo>
                  <a:pt x="51" y="72"/>
                  <a:pt x="63" y="60"/>
                  <a:pt x="82" y="60"/>
                </a:cubicBezTo>
                <a:cubicBezTo>
                  <a:pt x="101" y="60"/>
                  <a:pt x="112" y="72"/>
                  <a:pt x="112" y="88"/>
                </a:cubicBezTo>
                <a:cubicBezTo>
                  <a:pt x="112" y="104"/>
                  <a:pt x="101" y="116"/>
                  <a:pt x="82" y="116"/>
                </a:cubicBezTo>
                <a:close/>
                <a:moveTo>
                  <a:pt x="305" y="301"/>
                </a:moveTo>
                <a:cubicBezTo>
                  <a:pt x="251" y="301"/>
                  <a:pt x="251" y="301"/>
                  <a:pt x="251" y="301"/>
                </a:cubicBezTo>
                <a:cubicBezTo>
                  <a:pt x="251" y="214"/>
                  <a:pt x="251" y="214"/>
                  <a:pt x="251" y="214"/>
                </a:cubicBezTo>
                <a:cubicBezTo>
                  <a:pt x="251" y="192"/>
                  <a:pt x="243" y="177"/>
                  <a:pt x="223" y="177"/>
                </a:cubicBezTo>
                <a:cubicBezTo>
                  <a:pt x="208" y="177"/>
                  <a:pt x="199" y="187"/>
                  <a:pt x="195" y="197"/>
                </a:cubicBezTo>
                <a:cubicBezTo>
                  <a:pt x="194" y="200"/>
                  <a:pt x="193" y="205"/>
                  <a:pt x="193" y="210"/>
                </a:cubicBezTo>
                <a:cubicBezTo>
                  <a:pt x="193" y="301"/>
                  <a:pt x="193" y="301"/>
                  <a:pt x="193" y="301"/>
                </a:cubicBezTo>
                <a:cubicBezTo>
                  <a:pt x="139" y="301"/>
                  <a:pt x="139" y="301"/>
                  <a:pt x="139" y="301"/>
                </a:cubicBezTo>
                <a:cubicBezTo>
                  <a:pt x="139" y="301"/>
                  <a:pt x="140" y="154"/>
                  <a:pt x="139" y="138"/>
                </a:cubicBezTo>
                <a:cubicBezTo>
                  <a:pt x="193" y="138"/>
                  <a:pt x="193" y="138"/>
                  <a:pt x="193" y="138"/>
                </a:cubicBezTo>
                <a:cubicBezTo>
                  <a:pt x="193" y="161"/>
                  <a:pt x="193" y="161"/>
                  <a:pt x="193" y="161"/>
                </a:cubicBezTo>
                <a:cubicBezTo>
                  <a:pt x="201" y="150"/>
                  <a:pt x="213" y="135"/>
                  <a:pt x="242" y="135"/>
                </a:cubicBezTo>
                <a:cubicBezTo>
                  <a:pt x="278" y="135"/>
                  <a:pt x="305" y="158"/>
                  <a:pt x="305" y="208"/>
                </a:cubicBezTo>
                <a:lnTo>
                  <a:pt x="305" y="301"/>
                </a:lnTo>
                <a:close/>
                <a:moveTo>
                  <a:pt x="193" y="162"/>
                </a:moveTo>
                <a:cubicBezTo>
                  <a:pt x="193" y="162"/>
                  <a:pt x="193" y="162"/>
                  <a:pt x="193" y="161"/>
                </a:cubicBezTo>
                <a:cubicBezTo>
                  <a:pt x="193" y="162"/>
                  <a:pt x="193" y="162"/>
                  <a:pt x="193" y="1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4870348" y="4405332"/>
            <a:ext cx="182781" cy="182994"/>
          </a:xfrm>
          <a:custGeom>
            <a:avLst/>
            <a:gdLst>
              <a:gd name="T0" fmla="*/ 360 w 360"/>
              <a:gd name="T1" fmla="*/ 60 h 360"/>
              <a:gd name="T2" fmla="*/ 300 w 360"/>
              <a:gd name="T3" fmla="*/ 0 h 360"/>
              <a:gd name="T4" fmla="*/ 60 w 360"/>
              <a:gd name="T5" fmla="*/ 0 h 360"/>
              <a:gd name="T6" fmla="*/ 0 w 360"/>
              <a:gd name="T7" fmla="*/ 60 h 360"/>
              <a:gd name="T8" fmla="*/ 0 w 360"/>
              <a:gd name="T9" fmla="*/ 300 h 360"/>
              <a:gd name="T10" fmla="*/ 60 w 360"/>
              <a:gd name="T11" fmla="*/ 360 h 360"/>
              <a:gd name="T12" fmla="*/ 180 w 360"/>
              <a:gd name="T13" fmla="*/ 360 h 360"/>
              <a:gd name="T14" fmla="*/ 180 w 360"/>
              <a:gd name="T15" fmla="*/ 224 h 360"/>
              <a:gd name="T16" fmla="*/ 136 w 360"/>
              <a:gd name="T17" fmla="*/ 224 h 360"/>
              <a:gd name="T18" fmla="*/ 136 w 360"/>
              <a:gd name="T19" fmla="*/ 164 h 360"/>
              <a:gd name="T20" fmla="*/ 180 w 360"/>
              <a:gd name="T21" fmla="*/ 164 h 360"/>
              <a:gd name="T22" fmla="*/ 180 w 360"/>
              <a:gd name="T23" fmla="*/ 141 h 360"/>
              <a:gd name="T24" fmla="*/ 248 w 360"/>
              <a:gd name="T25" fmla="*/ 64 h 360"/>
              <a:gd name="T26" fmla="*/ 296 w 360"/>
              <a:gd name="T27" fmla="*/ 64 h 360"/>
              <a:gd name="T28" fmla="*/ 296 w 360"/>
              <a:gd name="T29" fmla="*/ 124 h 360"/>
              <a:gd name="T30" fmla="*/ 248 w 360"/>
              <a:gd name="T31" fmla="*/ 124 h 360"/>
              <a:gd name="T32" fmla="*/ 236 w 360"/>
              <a:gd name="T33" fmla="*/ 140 h 360"/>
              <a:gd name="T34" fmla="*/ 236 w 360"/>
              <a:gd name="T35" fmla="*/ 164 h 360"/>
              <a:gd name="T36" fmla="*/ 296 w 360"/>
              <a:gd name="T37" fmla="*/ 164 h 360"/>
              <a:gd name="T38" fmla="*/ 296 w 360"/>
              <a:gd name="T39" fmla="*/ 224 h 360"/>
              <a:gd name="T40" fmla="*/ 236 w 360"/>
              <a:gd name="T41" fmla="*/ 224 h 360"/>
              <a:gd name="T42" fmla="*/ 236 w 360"/>
              <a:gd name="T43" fmla="*/ 360 h 360"/>
              <a:gd name="T44" fmla="*/ 300 w 360"/>
              <a:gd name="T45" fmla="*/ 360 h 360"/>
              <a:gd name="T46" fmla="*/ 360 w 360"/>
              <a:gd name="T47" fmla="*/ 300 h 360"/>
              <a:gd name="T48" fmla="*/ 360 w 360"/>
              <a:gd name="T49" fmla="*/ 6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60" h="360">
                <a:moveTo>
                  <a:pt x="360" y="60"/>
                </a:moveTo>
                <a:cubicBezTo>
                  <a:pt x="360" y="29"/>
                  <a:pt x="332" y="0"/>
                  <a:pt x="300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28" y="0"/>
                  <a:pt x="0" y="29"/>
                  <a:pt x="0" y="60"/>
                </a:cubicBezTo>
                <a:cubicBezTo>
                  <a:pt x="0" y="300"/>
                  <a:pt x="0" y="300"/>
                  <a:pt x="0" y="300"/>
                </a:cubicBezTo>
                <a:cubicBezTo>
                  <a:pt x="0" y="332"/>
                  <a:pt x="28" y="360"/>
                  <a:pt x="60" y="360"/>
                </a:cubicBezTo>
                <a:cubicBezTo>
                  <a:pt x="180" y="360"/>
                  <a:pt x="180" y="360"/>
                  <a:pt x="180" y="360"/>
                </a:cubicBezTo>
                <a:cubicBezTo>
                  <a:pt x="180" y="224"/>
                  <a:pt x="180" y="224"/>
                  <a:pt x="180" y="224"/>
                </a:cubicBezTo>
                <a:cubicBezTo>
                  <a:pt x="136" y="224"/>
                  <a:pt x="136" y="224"/>
                  <a:pt x="136" y="224"/>
                </a:cubicBezTo>
                <a:cubicBezTo>
                  <a:pt x="136" y="164"/>
                  <a:pt x="136" y="164"/>
                  <a:pt x="136" y="164"/>
                </a:cubicBezTo>
                <a:cubicBezTo>
                  <a:pt x="180" y="164"/>
                  <a:pt x="180" y="164"/>
                  <a:pt x="180" y="164"/>
                </a:cubicBezTo>
                <a:cubicBezTo>
                  <a:pt x="180" y="141"/>
                  <a:pt x="180" y="141"/>
                  <a:pt x="180" y="141"/>
                </a:cubicBezTo>
                <a:cubicBezTo>
                  <a:pt x="180" y="100"/>
                  <a:pt x="210" y="64"/>
                  <a:pt x="248" y="64"/>
                </a:cubicBezTo>
                <a:cubicBezTo>
                  <a:pt x="296" y="64"/>
                  <a:pt x="296" y="64"/>
                  <a:pt x="296" y="64"/>
                </a:cubicBezTo>
                <a:cubicBezTo>
                  <a:pt x="296" y="124"/>
                  <a:pt x="296" y="124"/>
                  <a:pt x="296" y="124"/>
                </a:cubicBezTo>
                <a:cubicBezTo>
                  <a:pt x="248" y="124"/>
                  <a:pt x="248" y="124"/>
                  <a:pt x="248" y="124"/>
                </a:cubicBezTo>
                <a:cubicBezTo>
                  <a:pt x="242" y="124"/>
                  <a:pt x="236" y="131"/>
                  <a:pt x="236" y="140"/>
                </a:cubicBezTo>
                <a:cubicBezTo>
                  <a:pt x="236" y="164"/>
                  <a:pt x="236" y="164"/>
                  <a:pt x="236" y="164"/>
                </a:cubicBezTo>
                <a:cubicBezTo>
                  <a:pt x="296" y="164"/>
                  <a:pt x="296" y="164"/>
                  <a:pt x="296" y="164"/>
                </a:cubicBezTo>
                <a:cubicBezTo>
                  <a:pt x="296" y="224"/>
                  <a:pt x="296" y="224"/>
                  <a:pt x="296" y="224"/>
                </a:cubicBezTo>
                <a:cubicBezTo>
                  <a:pt x="236" y="224"/>
                  <a:pt x="236" y="224"/>
                  <a:pt x="236" y="224"/>
                </a:cubicBezTo>
                <a:cubicBezTo>
                  <a:pt x="236" y="360"/>
                  <a:pt x="236" y="360"/>
                  <a:pt x="236" y="360"/>
                </a:cubicBezTo>
                <a:cubicBezTo>
                  <a:pt x="300" y="360"/>
                  <a:pt x="300" y="360"/>
                  <a:pt x="300" y="360"/>
                </a:cubicBezTo>
                <a:cubicBezTo>
                  <a:pt x="332" y="360"/>
                  <a:pt x="360" y="332"/>
                  <a:pt x="360" y="300"/>
                </a:cubicBezTo>
                <a:lnTo>
                  <a:pt x="360" y="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350"/>
          </a:p>
        </p:txBody>
      </p:sp>
      <p:sp>
        <p:nvSpPr>
          <p:cNvPr id="15" name="Freeform 16"/>
          <p:cNvSpPr>
            <a:spLocks/>
          </p:cNvSpPr>
          <p:nvPr/>
        </p:nvSpPr>
        <p:spPr bwMode="auto">
          <a:xfrm>
            <a:off x="4464388" y="4405332"/>
            <a:ext cx="229112" cy="186187"/>
          </a:xfrm>
          <a:custGeom>
            <a:avLst/>
            <a:gdLst>
              <a:gd name="T0" fmla="*/ 368 w 368"/>
              <a:gd name="T1" fmla="*/ 36 h 299"/>
              <a:gd name="T2" fmla="*/ 324 w 368"/>
              <a:gd name="T3" fmla="*/ 48 h 299"/>
              <a:gd name="T4" fmla="*/ 358 w 368"/>
              <a:gd name="T5" fmla="*/ 6 h 299"/>
              <a:gd name="T6" fmla="*/ 310 w 368"/>
              <a:gd name="T7" fmla="*/ 24 h 299"/>
              <a:gd name="T8" fmla="*/ 255 w 368"/>
              <a:gd name="T9" fmla="*/ 0 h 299"/>
              <a:gd name="T10" fmla="*/ 179 w 368"/>
              <a:gd name="T11" fmla="*/ 76 h 299"/>
              <a:gd name="T12" fmla="*/ 181 w 368"/>
              <a:gd name="T13" fmla="*/ 93 h 299"/>
              <a:gd name="T14" fmla="*/ 25 w 368"/>
              <a:gd name="T15" fmla="*/ 14 h 299"/>
              <a:gd name="T16" fmla="*/ 15 w 368"/>
              <a:gd name="T17" fmla="*/ 52 h 299"/>
              <a:gd name="T18" fmla="*/ 49 w 368"/>
              <a:gd name="T19" fmla="*/ 115 h 299"/>
              <a:gd name="T20" fmla="*/ 15 w 368"/>
              <a:gd name="T21" fmla="*/ 106 h 299"/>
              <a:gd name="T22" fmla="*/ 14 w 368"/>
              <a:gd name="T23" fmla="*/ 106 h 299"/>
              <a:gd name="T24" fmla="*/ 75 w 368"/>
              <a:gd name="T25" fmla="*/ 181 h 299"/>
              <a:gd name="T26" fmla="*/ 55 w 368"/>
              <a:gd name="T27" fmla="*/ 183 h 299"/>
              <a:gd name="T28" fmla="*/ 41 w 368"/>
              <a:gd name="T29" fmla="*/ 182 h 299"/>
              <a:gd name="T30" fmla="*/ 111 w 368"/>
              <a:gd name="T31" fmla="*/ 234 h 299"/>
              <a:gd name="T32" fmla="*/ 18 w 368"/>
              <a:gd name="T33" fmla="*/ 267 h 299"/>
              <a:gd name="T34" fmla="*/ 0 w 368"/>
              <a:gd name="T35" fmla="*/ 265 h 299"/>
              <a:gd name="T36" fmla="*/ 115 w 368"/>
              <a:gd name="T37" fmla="*/ 299 h 299"/>
              <a:gd name="T38" fmla="*/ 330 w 368"/>
              <a:gd name="T39" fmla="*/ 85 h 299"/>
              <a:gd name="T40" fmla="*/ 330 w 368"/>
              <a:gd name="T41" fmla="*/ 75 h 299"/>
              <a:gd name="T42" fmla="*/ 368 w 368"/>
              <a:gd name="T43" fmla="*/ 36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68" h="299">
                <a:moveTo>
                  <a:pt x="368" y="36"/>
                </a:moveTo>
                <a:cubicBezTo>
                  <a:pt x="354" y="42"/>
                  <a:pt x="340" y="46"/>
                  <a:pt x="324" y="48"/>
                </a:cubicBezTo>
                <a:cubicBezTo>
                  <a:pt x="340" y="38"/>
                  <a:pt x="352" y="24"/>
                  <a:pt x="358" y="6"/>
                </a:cubicBezTo>
                <a:cubicBezTo>
                  <a:pt x="343" y="15"/>
                  <a:pt x="327" y="21"/>
                  <a:pt x="310" y="24"/>
                </a:cubicBezTo>
                <a:cubicBezTo>
                  <a:pt x="296" y="10"/>
                  <a:pt x="276" y="0"/>
                  <a:pt x="255" y="0"/>
                </a:cubicBezTo>
                <a:cubicBezTo>
                  <a:pt x="213" y="0"/>
                  <a:pt x="179" y="34"/>
                  <a:pt x="179" y="76"/>
                </a:cubicBezTo>
                <a:cubicBezTo>
                  <a:pt x="179" y="82"/>
                  <a:pt x="180" y="88"/>
                  <a:pt x="181" y="93"/>
                </a:cubicBezTo>
                <a:cubicBezTo>
                  <a:pt x="118" y="90"/>
                  <a:pt x="63" y="60"/>
                  <a:pt x="25" y="14"/>
                </a:cubicBezTo>
                <a:cubicBezTo>
                  <a:pt x="19" y="25"/>
                  <a:pt x="15" y="38"/>
                  <a:pt x="15" y="52"/>
                </a:cubicBezTo>
                <a:cubicBezTo>
                  <a:pt x="15" y="78"/>
                  <a:pt x="28" y="101"/>
                  <a:pt x="49" y="115"/>
                </a:cubicBezTo>
                <a:cubicBezTo>
                  <a:pt x="36" y="115"/>
                  <a:pt x="25" y="111"/>
                  <a:pt x="15" y="106"/>
                </a:cubicBezTo>
                <a:cubicBezTo>
                  <a:pt x="14" y="106"/>
                  <a:pt x="14" y="106"/>
                  <a:pt x="14" y="106"/>
                </a:cubicBezTo>
                <a:cubicBezTo>
                  <a:pt x="14" y="143"/>
                  <a:pt x="41" y="174"/>
                  <a:pt x="75" y="181"/>
                </a:cubicBezTo>
                <a:cubicBezTo>
                  <a:pt x="69" y="182"/>
                  <a:pt x="62" y="183"/>
                  <a:pt x="55" y="183"/>
                </a:cubicBezTo>
                <a:cubicBezTo>
                  <a:pt x="50" y="183"/>
                  <a:pt x="46" y="183"/>
                  <a:pt x="41" y="182"/>
                </a:cubicBezTo>
                <a:cubicBezTo>
                  <a:pt x="51" y="212"/>
                  <a:pt x="78" y="234"/>
                  <a:pt x="111" y="234"/>
                </a:cubicBezTo>
                <a:cubicBezTo>
                  <a:pt x="86" y="254"/>
                  <a:pt x="53" y="267"/>
                  <a:pt x="18" y="267"/>
                </a:cubicBezTo>
                <a:cubicBezTo>
                  <a:pt x="12" y="267"/>
                  <a:pt x="6" y="266"/>
                  <a:pt x="0" y="265"/>
                </a:cubicBezTo>
                <a:cubicBezTo>
                  <a:pt x="33" y="287"/>
                  <a:pt x="73" y="299"/>
                  <a:pt x="115" y="299"/>
                </a:cubicBezTo>
                <a:cubicBezTo>
                  <a:pt x="254" y="299"/>
                  <a:pt x="330" y="184"/>
                  <a:pt x="330" y="85"/>
                </a:cubicBezTo>
                <a:cubicBezTo>
                  <a:pt x="330" y="81"/>
                  <a:pt x="330" y="78"/>
                  <a:pt x="330" y="75"/>
                </a:cubicBezTo>
                <a:cubicBezTo>
                  <a:pt x="345" y="64"/>
                  <a:pt x="358" y="51"/>
                  <a:pt x="368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 dirty="0"/>
          </a:p>
        </p:txBody>
      </p:sp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90EEAFAF-D496-4A29-1481-B2B58FD4ED6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2500" r="1250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98FFC5-6EA2-8936-FAC3-72AE30FE404A}"/>
              </a:ext>
            </a:extLst>
          </p:cNvPr>
          <p:cNvSpPr txBox="1"/>
          <p:nvPr/>
        </p:nvSpPr>
        <p:spPr>
          <a:xfrm>
            <a:off x="4853326" y="973361"/>
            <a:ext cx="29033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latin typeface="+mj-l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41336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.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87CC0"/>
      </a:accent1>
      <a:accent2>
        <a:srgbClr val="26BBB0"/>
      </a:accent2>
      <a:accent3>
        <a:srgbClr val="287CC0"/>
      </a:accent3>
      <a:accent4>
        <a:srgbClr val="26BBB0"/>
      </a:accent4>
      <a:accent5>
        <a:srgbClr val="287CC0"/>
      </a:accent5>
      <a:accent6>
        <a:srgbClr val="26BBB0"/>
      </a:accent6>
      <a:hlink>
        <a:srgbClr val="0563C1"/>
      </a:hlink>
      <a:folHlink>
        <a:srgbClr val="954F72"/>
      </a:folHlink>
    </a:clrScheme>
    <a:fontScheme name="Custom 3">
      <a:majorFont>
        <a:latin typeface="Bebas Neue Regular"/>
        <a:ea typeface=""/>
        <a:cs typeface=""/>
      </a:majorFont>
      <a:minorFont>
        <a:latin typeface="La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552</TotalTime>
  <Words>313</Words>
  <Application>Microsoft Office PowerPoint</Application>
  <PresentationFormat>On-screen Show (4:3)</PresentationFormat>
  <Paragraphs>81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 Unicode MS</vt:lpstr>
      <vt:lpstr>Arial</vt:lpstr>
      <vt:lpstr>Bebas Neue Regular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bachtiar nurhakim</dc:creator>
  <cp:lastModifiedBy>Ryan Martin</cp:lastModifiedBy>
  <cp:revision>38</cp:revision>
  <dcterms:created xsi:type="dcterms:W3CDTF">2018-07-15T10:01:43Z</dcterms:created>
  <dcterms:modified xsi:type="dcterms:W3CDTF">2023-12-19T23:29:33Z</dcterms:modified>
</cp:coreProperties>
</file>

<file path=docProps/thumbnail.jpeg>
</file>